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87" r:id="rId2"/>
    <p:sldId id="281" r:id="rId3"/>
    <p:sldId id="1460" r:id="rId4"/>
    <p:sldId id="1501" r:id="rId5"/>
    <p:sldId id="1502" r:id="rId6"/>
    <p:sldId id="467" r:id="rId7"/>
    <p:sldId id="1493" r:id="rId8"/>
    <p:sldId id="1504" r:id="rId9"/>
    <p:sldId id="1461" r:id="rId10"/>
    <p:sldId id="1503" r:id="rId11"/>
    <p:sldId id="532" r:id="rId12"/>
    <p:sldId id="1380" r:id="rId13"/>
    <p:sldId id="1505" r:id="rId14"/>
    <p:sldId id="1506" r:id="rId15"/>
    <p:sldId id="1507" r:id="rId16"/>
    <p:sldId id="275" r:id="rId17"/>
    <p:sldId id="1482" r:id="rId18"/>
    <p:sldId id="1509" r:id="rId19"/>
    <p:sldId id="1513" r:id="rId20"/>
    <p:sldId id="1514" r:id="rId21"/>
    <p:sldId id="1511" r:id="rId22"/>
    <p:sldId id="1512" r:id="rId2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4B183"/>
    <a:srgbClr val="FF6600"/>
    <a:srgbClr val="3333FF"/>
    <a:srgbClr val="FECEF8"/>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705" autoAdjust="0"/>
    <p:restoredTop sz="93741" autoAdjust="0"/>
  </p:normalViewPr>
  <p:slideViewPr>
    <p:cSldViewPr snapToGrid="0">
      <p:cViewPr varScale="1">
        <p:scale>
          <a:sx n="62" d="100"/>
          <a:sy n="62" d="100"/>
        </p:scale>
        <p:origin x="42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29/10/2025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3A0A45-6A12-CCC2-8D2D-C7EDD4756D8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5D8B3D8-87A3-B2BD-D715-02A25BC4284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125154F-DB96-5734-0A22-FDE20386A89B}"/>
              </a:ext>
            </a:extLst>
          </p:cNvPr>
          <p:cNvSpPr>
            <a:spLocks noGrp="1"/>
          </p:cNvSpPr>
          <p:nvPr>
            <p:ph type="body" idx="1"/>
          </p:nvPr>
        </p:nvSpPr>
        <p:spPr/>
        <p:txBody>
          <a:bodyPr/>
          <a:lstStyle/>
          <a:p>
            <a:r>
              <a:rPr lang="fr-FR" dirty="0"/>
              <a:t>CE1 - Énoncer le problème : La directrice a besoin de 120 cahiers pour l’école. Les cahiers sont vendus par paquets de 10. Combien de paquets doit-elle commander ? </a:t>
            </a:r>
          </a:p>
          <a:p>
            <a:r>
              <a:rPr lang="fr-FR" dirty="0"/>
              <a:t>Laisser les élèves chercher 4-5 min en binômes. </a:t>
            </a:r>
          </a:p>
          <a:p>
            <a:r>
              <a:rPr lang="fr-FR" dirty="0"/>
              <a:t>Interroger plusieurs élèves sur leurs procédures. Corriger en faisant le lien avec la numération : 120, c’est 1 centaine et 2 dizaines. Je peux échanger la centaine contre 10 dizaines, et donc 120, c’est 12 dizaines, donc 12 paquets de 10. Proposer une représentation en barres et l’expliciter pour corriger le problème</a:t>
            </a:r>
          </a:p>
        </p:txBody>
      </p:sp>
      <p:sp>
        <p:nvSpPr>
          <p:cNvPr id="4" name="Espace réservé du numéro de diapositive 3">
            <a:extLst>
              <a:ext uri="{FF2B5EF4-FFF2-40B4-BE49-F238E27FC236}">
                <a16:creationId xmlns:a16="http://schemas.microsoft.com/office/drawing/2014/main" id="{D3EE4C19-6C69-C746-4779-CBA1671C3A4C}"/>
              </a:ext>
            </a:extLst>
          </p:cNvPr>
          <p:cNvSpPr>
            <a:spLocks noGrp="1"/>
          </p:cNvSpPr>
          <p:nvPr>
            <p:ph type="sldNum" sz="quarter" idx="5"/>
          </p:nvPr>
        </p:nvSpPr>
        <p:spPr/>
        <p:txBody>
          <a:bodyPr/>
          <a:lstStyle/>
          <a:p>
            <a:fld id="{6346C204-3D0E-43E8-BBCD-7E99DCEB2462}" type="slidenum">
              <a:rPr lang="fr-FR" smtClean="0"/>
              <a:t>13</a:t>
            </a:fld>
            <a:endParaRPr lang="fr-FR"/>
          </a:p>
        </p:txBody>
      </p:sp>
    </p:spTree>
    <p:extLst>
      <p:ext uri="{BB962C8B-B14F-4D97-AF65-F5344CB8AC3E}">
        <p14:creationId xmlns:p14="http://schemas.microsoft.com/office/powerpoint/2010/main" val="1775670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8EC23F-ADDA-275F-68BF-7612C13FA2E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DC84DB1-65FE-F1B3-13F9-CA3AD6EB94D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DF269CA-53A2-2B56-2F69-3DB7B3FEF44B}"/>
              </a:ext>
            </a:extLst>
          </p:cNvPr>
          <p:cNvSpPr>
            <a:spLocks noGrp="1"/>
          </p:cNvSpPr>
          <p:nvPr>
            <p:ph type="body" idx="1"/>
          </p:nvPr>
        </p:nvSpPr>
        <p:spPr/>
        <p:txBody>
          <a:bodyPr/>
          <a:lstStyle/>
          <a:p>
            <a:r>
              <a:rPr lang="fr-FR" dirty="0"/>
              <a:t>CE1 - Énoncer alors un nouveau problème : La directrice a besoin de 160 stylos. Ils sont vendus par boites de 10. Combien de boites doit-elle commander?</a:t>
            </a:r>
          </a:p>
          <a:p>
            <a:r>
              <a:rPr lang="fr-FR" dirty="0"/>
              <a:t> Laisser les élèves chercher 3-4 min seuls. Corriger en explicitant comme précédemment (lien à la numération et représentation).</a:t>
            </a:r>
          </a:p>
        </p:txBody>
      </p:sp>
      <p:sp>
        <p:nvSpPr>
          <p:cNvPr id="4" name="Espace réservé du numéro de diapositive 3">
            <a:extLst>
              <a:ext uri="{FF2B5EF4-FFF2-40B4-BE49-F238E27FC236}">
                <a16:creationId xmlns:a16="http://schemas.microsoft.com/office/drawing/2014/main" id="{FB2ED284-786B-B905-653C-8E5C3B3375E4}"/>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34232359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2CACA7-0739-0E67-0D54-BC7FA2B93FE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8120C47-C1EE-CAA8-2B44-9D0D409655D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AB00772-9D2D-05E4-1E77-4A429A3F3C74}"/>
              </a:ext>
            </a:extLst>
          </p:cNvPr>
          <p:cNvSpPr>
            <a:spLocks noGrp="1"/>
          </p:cNvSpPr>
          <p:nvPr>
            <p:ph type="body" idx="1"/>
          </p:nvPr>
        </p:nvSpPr>
        <p:spPr/>
        <p:txBody>
          <a:bodyPr/>
          <a:lstStyle/>
          <a:p>
            <a:r>
              <a:rPr lang="fr-FR" dirty="0"/>
              <a:t>CE1 - - Énoncer alors un nouveau problème : La directrice a besoin de 160 stylos. Ils sont vendus par boites de 10. Combien de boites doit-elle commander?</a:t>
            </a:r>
          </a:p>
          <a:p>
            <a:r>
              <a:rPr lang="fr-FR" dirty="0"/>
              <a:t> Laisser les élèves chercher 3-4 min seuls. Corriger en explicitant comme précédemment (lien à la numération et représentation).</a:t>
            </a:r>
          </a:p>
          <a:p>
            <a:endParaRPr lang="fr-FR" dirty="0"/>
          </a:p>
        </p:txBody>
      </p:sp>
      <p:sp>
        <p:nvSpPr>
          <p:cNvPr id="4" name="Espace réservé du numéro de diapositive 3">
            <a:extLst>
              <a:ext uri="{FF2B5EF4-FFF2-40B4-BE49-F238E27FC236}">
                <a16:creationId xmlns:a16="http://schemas.microsoft.com/office/drawing/2014/main" id="{DB52963B-B385-B98A-AFA1-0F3968269C78}"/>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29975877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871164-E4AA-5D70-FD22-4E8F9B64395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54F9388-D6E5-9886-7099-B9C4CE32CA6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F83075C-A14E-988D-5FCB-37A4004B90AE}"/>
              </a:ext>
            </a:extLst>
          </p:cNvPr>
          <p:cNvSpPr>
            <a:spLocks noGrp="1"/>
          </p:cNvSpPr>
          <p:nvPr>
            <p:ph type="body" idx="1"/>
          </p:nvPr>
        </p:nvSpPr>
        <p:spPr/>
        <p:txBody>
          <a:bodyPr/>
          <a:lstStyle/>
          <a:p>
            <a:endParaRPr lang="fr-FR" b="0" u="none" dirty="0"/>
          </a:p>
        </p:txBody>
      </p:sp>
      <p:sp>
        <p:nvSpPr>
          <p:cNvPr id="4" name="Espace réservé du numéro de diapositive 3">
            <a:extLst>
              <a:ext uri="{FF2B5EF4-FFF2-40B4-BE49-F238E27FC236}">
                <a16:creationId xmlns:a16="http://schemas.microsoft.com/office/drawing/2014/main" id="{5F66B418-6B18-B6D2-E8EE-A3FCB23A9ABD}"/>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39921354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4587B5-1181-F903-3F31-320FD9F4C4D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72229AA-4DE0-27CD-8586-E0D68630451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83D6E0F-D415-6818-52AF-C2B5931C49BC}"/>
              </a:ext>
            </a:extLst>
          </p:cNvPr>
          <p:cNvSpPr>
            <a:spLocks noGrp="1"/>
          </p:cNvSpPr>
          <p:nvPr>
            <p:ph type="body" idx="1"/>
          </p:nvPr>
        </p:nvSpPr>
        <p:spPr/>
        <p:txBody>
          <a:bodyPr/>
          <a:lstStyle/>
          <a:p>
            <a:r>
              <a:rPr lang="fr-FR" b="0" u="none" dirty="0"/>
              <a:t>CP - </a:t>
            </a:r>
            <a:r>
              <a:rPr lang="fr-FR" dirty="0"/>
              <a:t>Expliciter la consigne : Comme on avait vu avec les branches, il faut comparer les longueurs des bandes. Combien y en a-t-il? </a:t>
            </a:r>
          </a:p>
          <a:p>
            <a:r>
              <a:rPr lang="fr-FR" dirty="0"/>
              <a:t>Oui, il y a bien 5 bandes, exactement. Vous devez les ordonner en notant la lettre de la plus petite longueur à la plus grande.</a:t>
            </a:r>
          </a:p>
          <a:p>
            <a:r>
              <a:rPr lang="fr-FR" dirty="0"/>
              <a:t>Les élèves travaillent en binômes. Ils échangent, cherchent les différentes manières de procéder. Ils choisissent une méthode et l’utilisent. Le matériel est à dis position, les inviter à s’en servir. Les élèves cherchent ensuite une deuxième manière de procéder leur permettant de vérifier leur réponse et l’utilisent. </a:t>
            </a:r>
            <a:endParaRPr lang="fr-FR" b="0" u="none" dirty="0"/>
          </a:p>
        </p:txBody>
      </p:sp>
      <p:sp>
        <p:nvSpPr>
          <p:cNvPr id="4" name="Espace réservé du numéro de diapositive 3">
            <a:extLst>
              <a:ext uri="{FF2B5EF4-FFF2-40B4-BE49-F238E27FC236}">
                <a16:creationId xmlns:a16="http://schemas.microsoft.com/office/drawing/2014/main" id="{C40474CC-1C59-1543-61F5-79BB09736C1F}"/>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1234790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244D74-DCF4-4316-34C4-FB9906AC21B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DD7E270-60C0-92A5-E4B9-226AEA3E8C4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7EF4F10F-FED0-12EB-F146-9419A0094F8A}"/>
              </a:ext>
            </a:extLst>
          </p:cNvPr>
          <p:cNvSpPr>
            <a:spLocks noGrp="1"/>
          </p:cNvSpPr>
          <p:nvPr>
            <p:ph type="body" idx="1"/>
          </p:nvPr>
        </p:nvSpPr>
        <p:spPr/>
        <p:txBody>
          <a:bodyPr/>
          <a:lstStyle/>
          <a:p>
            <a:r>
              <a:rPr lang="fr-FR" b="0" u="none" dirty="0"/>
              <a:t>CP - </a:t>
            </a:r>
            <a:r>
              <a:rPr lang="fr-FR" dirty="0"/>
              <a:t>Expliciter la consigne : Comme on avait vu avec les branches, il faut comparer les longueurs des bandes. Combien y en a-t-il? </a:t>
            </a:r>
          </a:p>
          <a:p>
            <a:r>
              <a:rPr lang="fr-FR" dirty="0"/>
              <a:t>Oui, il y a bien 5 bandes, exactement. Vous devez les ordonner en notant la lettre de la plus petite longueur à la plus grande.</a:t>
            </a:r>
          </a:p>
          <a:p>
            <a:r>
              <a:rPr lang="fr-FR" dirty="0"/>
              <a:t>Les élèves travaillent en binômes. Ils échangent, cherchent les différentes manières de procéder. Ils choisissent une méthode et l’utilisent. Le matériel est à dis position, les inviter à s’en servir. Les élèves cherchent ensuite une deuxième manière de procéder leur permettant de vérifier leur réponse et l’utilisent. </a:t>
            </a:r>
            <a:endParaRPr lang="fr-FR" b="0" u="none" dirty="0"/>
          </a:p>
        </p:txBody>
      </p:sp>
      <p:sp>
        <p:nvSpPr>
          <p:cNvPr id="4" name="Espace réservé du numéro de diapositive 3">
            <a:extLst>
              <a:ext uri="{FF2B5EF4-FFF2-40B4-BE49-F238E27FC236}">
                <a16:creationId xmlns:a16="http://schemas.microsoft.com/office/drawing/2014/main" id="{041ADD57-3470-E123-3368-BCCDB1E19DE0}"/>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2387096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5B4F5-0556-1737-2BD2-0115D25ABE1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17C1B22-CF89-CB42-09D9-C189E390624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67B3B01-5D18-E178-88FE-6281DB870AE6}"/>
              </a:ext>
            </a:extLst>
          </p:cNvPr>
          <p:cNvSpPr>
            <a:spLocks noGrp="1"/>
          </p:cNvSpPr>
          <p:nvPr>
            <p:ph type="body" idx="1"/>
          </p:nvPr>
        </p:nvSpPr>
        <p:spPr/>
        <p:txBody>
          <a:bodyPr/>
          <a:lstStyle/>
          <a:p>
            <a:r>
              <a:rPr lang="fr-FR" b="0" u="none" dirty="0"/>
              <a:t>CP - </a:t>
            </a:r>
            <a:r>
              <a:rPr lang="fr-FR" dirty="0"/>
              <a:t>Expliciter la consigne : Comme on avait vu avec les branches, il faut comparer les longueurs des bandes. Combien y en a-t-il? </a:t>
            </a:r>
          </a:p>
          <a:p>
            <a:r>
              <a:rPr lang="fr-FR" dirty="0"/>
              <a:t>Oui, il y a bien 5 bandes, exactement. Vous devez les ordonner en notant la lettre de la plus petite longueur à la plus grande.</a:t>
            </a:r>
          </a:p>
          <a:p>
            <a:r>
              <a:rPr lang="fr-FR" dirty="0"/>
              <a:t>Les élèves travaillent en binômes. Ils échangent, cherchent les différentes manières de procéder. Ils choisissent une méthode et l’utilisent. Le matériel est à dis position, les inviter à s’en servir. Les élèves cherchent ensuite une deuxième manière de procéder leur permettant de vérifier leur réponse et l’utilisent. </a:t>
            </a:r>
            <a:endParaRPr lang="fr-FR" b="0" u="none" dirty="0"/>
          </a:p>
        </p:txBody>
      </p:sp>
      <p:sp>
        <p:nvSpPr>
          <p:cNvPr id="4" name="Espace réservé du numéro de diapositive 3">
            <a:extLst>
              <a:ext uri="{FF2B5EF4-FFF2-40B4-BE49-F238E27FC236}">
                <a16:creationId xmlns:a16="http://schemas.microsoft.com/office/drawing/2014/main" id="{D93E2883-0373-4DC1-CBE8-55359DF7D2A2}"/>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132010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A89336-4A6A-BBF6-BB1B-0EBC43BA974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0F819F0-CA99-466A-E15F-1609021DB01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5B1EEB8-1C4D-0FED-D84B-01D14FBC628F}"/>
              </a:ext>
            </a:extLst>
          </p:cNvPr>
          <p:cNvSpPr>
            <a:spLocks noGrp="1"/>
          </p:cNvSpPr>
          <p:nvPr>
            <p:ph type="body" idx="1"/>
          </p:nvPr>
        </p:nvSpPr>
        <p:spPr/>
        <p:txBody>
          <a:bodyPr/>
          <a:lstStyle/>
          <a:p>
            <a:r>
              <a:rPr lang="fr-FR" b="0" u="none" dirty="0"/>
              <a:t>CP –</a:t>
            </a:r>
            <a:r>
              <a:rPr lang="fr-FR" b="1" u="sng" dirty="0"/>
              <a:t>PREPARATION</a:t>
            </a:r>
            <a:r>
              <a:rPr lang="fr-FR" b="0" u="none" dirty="0"/>
              <a:t> Une bande unité de 2 cm de long et une bande de 21 cm de long par élève</a:t>
            </a:r>
          </a:p>
        </p:txBody>
      </p:sp>
      <p:sp>
        <p:nvSpPr>
          <p:cNvPr id="4" name="Espace réservé du numéro de diapositive 3">
            <a:extLst>
              <a:ext uri="{FF2B5EF4-FFF2-40B4-BE49-F238E27FC236}">
                <a16:creationId xmlns:a16="http://schemas.microsoft.com/office/drawing/2014/main" id="{400530B8-5996-115A-EEAB-6A377B91AD77}"/>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1980890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326E6A-5D2C-358B-5039-6E2FF5C97CF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4E7E814-9D5B-C6A4-8B66-E5562BE0206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E7BCF8B-F61F-CBCF-22CC-B27398909D67}"/>
              </a:ext>
            </a:extLst>
          </p:cNvPr>
          <p:cNvSpPr>
            <a:spLocks noGrp="1"/>
          </p:cNvSpPr>
          <p:nvPr>
            <p:ph type="body" idx="1"/>
          </p:nvPr>
        </p:nvSpPr>
        <p:spPr/>
        <p:txBody>
          <a:bodyPr/>
          <a:lstStyle/>
          <a:p>
            <a:r>
              <a:rPr lang="fr-FR" b="0" u="none" dirty="0"/>
              <a:t>CP - </a:t>
            </a:r>
            <a:r>
              <a:rPr lang="fr-FR" dirty="0"/>
              <a:t>Laisser les élèves procéder pendant quelques minutes. Rappeler la consigne si besoin et accompagner la procédure de report de la bande unité. Faire une synthèse quand tous les élèves ont réalisé leurs deux bandes : On s’est servi de la bande unité pour fabriquer des bandes d’une longueur précise. Comparez les deux bandes. Laquelle est la plus grande ? La grande est celle de 6 unités. Comme 6 est le double de 3, on peut dire qu’elle fait le double de longueur de la petite. Faire coller les deux bandes dans le cahier de maths et écrire leur valeur.</a:t>
            </a:r>
            <a:endParaRPr lang="fr-FR" b="0" u="none" dirty="0"/>
          </a:p>
        </p:txBody>
      </p:sp>
      <p:sp>
        <p:nvSpPr>
          <p:cNvPr id="4" name="Espace réservé du numéro de diapositive 3">
            <a:extLst>
              <a:ext uri="{FF2B5EF4-FFF2-40B4-BE49-F238E27FC236}">
                <a16:creationId xmlns:a16="http://schemas.microsoft.com/office/drawing/2014/main" id="{1F508B17-B9B4-1CE5-AE0C-FE76602010B7}"/>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2977323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3C077-31FD-4F78-6564-A14240121B3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B355E50-3289-8448-4441-AF7EC88C28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0AD0F7F-1D3F-EA6D-6EE4-537DA995560C}"/>
              </a:ext>
            </a:extLst>
          </p:cNvPr>
          <p:cNvSpPr>
            <a:spLocks noGrp="1"/>
          </p:cNvSpPr>
          <p:nvPr>
            <p:ph type="body" idx="1"/>
          </p:nvPr>
        </p:nvSpPr>
        <p:spPr/>
        <p:txBody>
          <a:bodyPr/>
          <a:lstStyle/>
          <a:p>
            <a:r>
              <a:rPr lang="fr-FR" dirty="0"/>
              <a:t>Présenter la règle jaune d’1 mètre</a:t>
            </a:r>
          </a:p>
        </p:txBody>
      </p:sp>
      <p:sp>
        <p:nvSpPr>
          <p:cNvPr id="4" name="Espace réservé du numéro de diapositive 3">
            <a:extLst>
              <a:ext uri="{FF2B5EF4-FFF2-40B4-BE49-F238E27FC236}">
                <a16:creationId xmlns:a16="http://schemas.microsoft.com/office/drawing/2014/main" id="{9C259168-C415-9E65-5214-EBB54327337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3759606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F437F8-35C4-5C26-143E-9FCE09E8944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13F25D4-BDB0-CBF5-9FEF-3F17F5134BD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DE218FB-5F3D-101C-D05F-103E71B11B61}"/>
              </a:ext>
            </a:extLst>
          </p:cNvPr>
          <p:cNvSpPr>
            <a:spLocks noGrp="1"/>
          </p:cNvSpPr>
          <p:nvPr>
            <p:ph type="body" idx="1"/>
          </p:nvPr>
        </p:nvSpPr>
        <p:spPr/>
        <p:txBody>
          <a:bodyPr/>
          <a:lstStyle/>
          <a:p>
            <a:r>
              <a:rPr lang="fr-FR" dirty="0"/>
              <a:t>Présenter la règle jaune d’1 mètre</a:t>
            </a:r>
          </a:p>
        </p:txBody>
      </p:sp>
      <p:sp>
        <p:nvSpPr>
          <p:cNvPr id="4" name="Espace réservé du numéro de diapositive 3">
            <a:extLst>
              <a:ext uri="{FF2B5EF4-FFF2-40B4-BE49-F238E27FC236}">
                <a16:creationId xmlns:a16="http://schemas.microsoft.com/office/drawing/2014/main" id="{9C4B450E-F211-DE00-C834-92546267F35E}"/>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1683665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83BCBD-34D4-ED70-C559-1FF82F04F55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80FD47B-A20E-0EB6-E89C-A2E45777A24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9E6A5E8-0792-4E6E-AA81-4A97F447C0F5}"/>
              </a:ext>
            </a:extLst>
          </p:cNvPr>
          <p:cNvSpPr>
            <a:spLocks noGrp="1"/>
          </p:cNvSpPr>
          <p:nvPr>
            <p:ph type="body" idx="1"/>
          </p:nvPr>
        </p:nvSpPr>
        <p:spPr/>
        <p:txBody>
          <a:bodyPr/>
          <a:lstStyle/>
          <a:p>
            <a:r>
              <a:rPr lang="fr-FR" dirty="0"/>
              <a:t>Présenter la règle jaune d’1 mètre</a:t>
            </a:r>
          </a:p>
        </p:txBody>
      </p:sp>
      <p:sp>
        <p:nvSpPr>
          <p:cNvPr id="4" name="Espace réservé du numéro de diapositive 3">
            <a:extLst>
              <a:ext uri="{FF2B5EF4-FFF2-40B4-BE49-F238E27FC236}">
                <a16:creationId xmlns:a16="http://schemas.microsoft.com/office/drawing/2014/main" id="{85F71A18-264C-74CF-A504-7529E16A5295}"/>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30734396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14BC07-5666-19AA-232E-67F6CAF99F4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0FC1217-F54F-5166-60D6-F5DDE992C82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5C39127-01BD-7CBC-367A-1B27209F49C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E3B2C527-8B4B-BBA0-4992-078AE87CAF2B}"/>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3003261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12ED9-FC52-590D-DE80-918D73A371D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1C61B4A-B982-9030-1E7E-50615500FBF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DEF489D-A701-1569-2F20-D08E423C17F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1549170C-6CE1-5D98-FF2C-A5C21BA7F5A6}"/>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12653436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52BEB-D11C-D1D0-D043-D429B1B9DB6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A614944-EF36-CBA8-7CC7-BBAF7AEDC55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25A4E7E-6F77-75AC-E266-D1520739E4E8}"/>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80CCB69F-7D8F-122B-6DBD-492B542289E4}"/>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28077975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3A9589-A04F-935A-A7D5-E4C4A8EC885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CBFF223-F4A0-B3EB-0DA3-2A113559F3E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639D8FC-F86C-9360-CE4D-53557B8312E5}"/>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27415ABE-B66E-7B33-4FF1-437E78353814}"/>
              </a:ext>
            </a:extLst>
          </p:cNvPr>
          <p:cNvSpPr>
            <a:spLocks noGrp="1"/>
          </p:cNvSpPr>
          <p:nvPr>
            <p:ph type="sldNum" sz="quarter" idx="5"/>
          </p:nvPr>
        </p:nvSpPr>
        <p:spPr/>
        <p:txBody>
          <a:bodyPr/>
          <a:lstStyle/>
          <a:p>
            <a:fld id="{6346C204-3D0E-43E8-BBCD-7E99DCEB2462}" type="slidenum">
              <a:rPr lang="fr-FR" smtClean="0"/>
              <a:t>10</a:t>
            </a:fld>
            <a:endParaRPr lang="fr-FR"/>
          </a:p>
        </p:txBody>
      </p:sp>
    </p:spTree>
    <p:extLst>
      <p:ext uri="{BB962C8B-B14F-4D97-AF65-F5344CB8AC3E}">
        <p14:creationId xmlns:p14="http://schemas.microsoft.com/office/powerpoint/2010/main" val="4067364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DACF95-54CC-1145-3AE7-1231BD7DA26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2E963B0-0074-B4D2-1D89-325C16668C8E}"/>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D72DD9B4-4562-1724-D71D-95B5FE89D42C}"/>
              </a:ext>
            </a:extLst>
          </p:cNvPr>
          <p:cNvSpPr>
            <a:spLocks noGrp="1"/>
          </p:cNvSpPr>
          <p:nvPr>
            <p:ph type="body" idx="1"/>
          </p:nvPr>
        </p:nvSpPr>
        <p:spPr/>
        <p:txBody>
          <a:bodyPr/>
          <a:lstStyle/>
          <a:p>
            <a:r>
              <a:rPr lang="fr-FR" dirty="0"/>
              <a:t>CP - Expliciter à l’étape 1 que : C’est un problème où on cherche ce qu’il reste quand on a enlevé quelque chose. Les élèves cherchent dans leur cahier, étape par étape, pendant 5 min. Corriger collectivement à partir du diaporama, en explicitant étape par étape</a:t>
            </a:r>
          </a:p>
          <a:p>
            <a:r>
              <a:rPr lang="fr-FR" dirty="0"/>
              <a:t>CE1 - Énoncer le problème : La directrice a besoin de 120 cahiers pour l’école. Les cahiers sont vendus par paquets de 10. Combien de paquets doit-elle commander ? </a:t>
            </a:r>
          </a:p>
          <a:p>
            <a:r>
              <a:rPr lang="fr-FR" dirty="0"/>
              <a:t>Laisser les élèves chercher 4-5 min en binômes. </a:t>
            </a:r>
          </a:p>
          <a:p>
            <a:r>
              <a:rPr lang="fr-FR" dirty="0"/>
              <a:t>Interroger plusieurs élèves sur leurs procédures. Corriger en faisant le lien avec la numération : 120, c’est 1 centaine et 2 dizaines. Je peux échanger la centaine contre 10 dizaines, et donc 120, c’est 12 dizaines, donc 12 paquets de 10. Proposer une représentation en barres et l’expliciter pour corriger le problème</a:t>
            </a:r>
          </a:p>
        </p:txBody>
      </p:sp>
      <p:sp>
        <p:nvSpPr>
          <p:cNvPr id="4" name="Espace réservé du numéro de diapositive 3">
            <a:extLst>
              <a:ext uri="{FF2B5EF4-FFF2-40B4-BE49-F238E27FC236}">
                <a16:creationId xmlns:a16="http://schemas.microsoft.com/office/drawing/2014/main" id="{D5628F72-BEB8-BF64-4BCF-82ADA1FBBE0F}"/>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11218788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29/10/2025</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29/10/2025</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29/10/2025</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énoncé 1/2">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48824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29/10/2025</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29/10/2025</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29/10/2025</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29/10/2025</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29/10/2025</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29/10/2025</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29/10/2025</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29/10/2025</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29/10/2025</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11.jpeg"/><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12.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13.jpe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9.png"/><Relationship Id="rId5" Type="http://schemas.openxmlformats.org/officeDocument/2006/relationships/image" Target="../media/image12.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17.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6.png"/><Relationship Id="rId4" Type="http://schemas.openxmlformats.org/officeDocument/2006/relationships/image" Target="../media/image21.jpe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2</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48</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35B49A-4C9E-8C98-0FE8-C687E0D9460B}"/>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1CA1A6DD-A4E7-F3BB-1C0C-8F3AFC351FCC}"/>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3" name="Connecteur droit 2">
            <a:extLst>
              <a:ext uri="{FF2B5EF4-FFF2-40B4-BE49-F238E27FC236}">
                <a16:creationId xmlns:a16="http://schemas.microsoft.com/office/drawing/2014/main" id="{DED8C339-8FD2-714E-8E12-493D82367770}"/>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12" name="ZoneTexte 11">
            <a:extLst>
              <a:ext uri="{FF2B5EF4-FFF2-40B4-BE49-F238E27FC236}">
                <a16:creationId xmlns:a16="http://schemas.microsoft.com/office/drawing/2014/main" id="{4E69241A-A6B4-1676-BA0F-D6A08CB59F6E}"/>
              </a:ext>
            </a:extLst>
          </p:cNvPr>
          <p:cNvSpPr txBox="1"/>
          <p:nvPr/>
        </p:nvSpPr>
        <p:spPr>
          <a:xfrm>
            <a:off x="1099336" y="1763395"/>
            <a:ext cx="4910263" cy="4524315"/>
          </a:xfrm>
          <a:prstGeom prst="rect">
            <a:avLst/>
          </a:prstGeom>
          <a:noFill/>
        </p:spPr>
        <p:txBody>
          <a:bodyPr wrap="square" rtlCol="0">
            <a:spAutoFit/>
          </a:bodyPr>
          <a:lstStyle/>
          <a:p>
            <a:r>
              <a:rPr lang="fr-FR" sz="3200" b="1" dirty="0"/>
              <a:t>1/ </a:t>
            </a:r>
            <a:r>
              <a:rPr lang="fr-FR" sz="3200" dirty="0"/>
              <a:t>La moitié de 2</a:t>
            </a:r>
          </a:p>
          <a:p>
            <a:r>
              <a:rPr lang="fr-FR" sz="3200" dirty="0"/>
              <a:t> </a:t>
            </a:r>
          </a:p>
          <a:p>
            <a:r>
              <a:rPr lang="fr-FR" sz="3200" b="1" dirty="0"/>
              <a:t>2/ </a:t>
            </a:r>
            <a:r>
              <a:rPr lang="fr-FR" sz="3200" dirty="0"/>
              <a:t>La moitié de 6</a:t>
            </a:r>
          </a:p>
          <a:p>
            <a:r>
              <a:rPr lang="fr-FR" sz="3200" dirty="0"/>
              <a:t> </a:t>
            </a:r>
          </a:p>
          <a:p>
            <a:r>
              <a:rPr lang="fr-FR" sz="3200" b="1" dirty="0"/>
              <a:t>3/ </a:t>
            </a:r>
            <a:r>
              <a:rPr lang="fr-FR" sz="3200" dirty="0"/>
              <a:t>La moitié de 8</a:t>
            </a:r>
          </a:p>
          <a:p>
            <a:r>
              <a:rPr lang="fr-FR" sz="3200" dirty="0"/>
              <a:t> </a:t>
            </a:r>
          </a:p>
          <a:p>
            <a:r>
              <a:rPr lang="fr-FR" sz="3200" b="1" dirty="0"/>
              <a:t>4/ </a:t>
            </a:r>
            <a:r>
              <a:rPr lang="fr-FR" sz="3200" dirty="0"/>
              <a:t>La moitié de 10</a:t>
            </a:r>
          </a:p>
          <a:p>
            <a:r>
              <a:rPr lang="fr-FR" sz="3200" dirty="0"/>
              <a:t> </a:t>
            </a:r>
          </a:p>
          <a:p>
            <a:r>
              <a:rPr lang="fr-FR" sz="3200" b="1" dirty="0"/>
              <a:t>5/ </a:t>
            </a:r>
            <a:r>
              <a:rPr lang="fr-FR" sz="3200" dirty="0"/>
              <a:t>La moitié de 20 </a:t>
            </a:r>
            <a:endParaRPr lang="fr-FR" sz="3600" b="1" dirty="0">
              <a:solidFill>
                <a:srgbClr val="0070C0"/>
              </a:solidFill>
            </a:endParaRPr>
          </a:p>
        </p:txBody>
      </p:sp>
      <p:sp>
        <p:nvSpPr>
          <p:cNvPr id="2" name="ZoneTexte 1">
            <a:extLst>
              <a:ext uri="{FF2B5EF4-FFF2-40B4-BE49-F238E27FC236}">
                <a16:creationId xmlns:a16="http://schemas.microsoft.com/office/drawing/2014/main" id="{69B4F80E-49A2-50F9-C10D-31A4ED864E7B}"/>
              </a:ext>
            </a:extLst>
          </p:cNvPr>
          <p:cNvSpPr txBox="1"/>
          <p:nvPr/>
        </p:nvSpPr>
        <p:spPr>
          <a:xfrm>
            <a:off x="2759286" y="881697"/>
            <a:ext cx="1047210" cy="646331"/>
          </a:xfrm>
          <a:prstGeom prst="rect">
            <a:avLst/>
          </a:prstGeom>
          <a:noFill/>
        </p:spPr>
        <p:txBody>
          <a:bodyPr wrap="none" rtlCol="0">
            <a:spAutoFit/>
          </a:bodyPr>
          <a:lstStyle/>
          <a:p>
            <a:r>
              <a:rPr lang="fr-FR" sz="3600" dirty="0"/>
              <a:t>Ecris</a:t>
            </a:r>
          </a:p>
        </p:txBody>
      </p:sp>
      <p:pic>
        <p:nvPicPr>
          <p:cNvPr id="4" name="Image 3">
            <a:extLst>
              <a:ext uri="{FF2B5EF4-FFF2-40B4-BE49-F238E27FC236}">
                <a16:creationId xmlns:a16="http://schemas.microsoft.com/office/drawing/2014/main" id="{9063D0A3-B6B1-909A-8F44-5E6B8B700D64}"/>
              </a:ext>
            </a:extLst>
          </p:cNvPr>
          <p:cNvPicPr>
            <a:picLocks noChangeAspect="1"/>
          </p:cNvPicPr>
          <p:nvPr/>
        </p:nvPicPr>
        <p:blipFill>
          <a:blip r:embed="rId3"/>
          <a:srcRect t="13596" b="13650"/>
          <a:stretch>
            <a:fillRect/>
          </a:stretch>
        </p:blipFill>
        <p:spPr>
          <a:xfrm>
            <a:off x="953065" y="172364"/>
            <a:ext cx="1038797" cy="755747"/>
          </a:xfrm>
          <a:prstGeom prst="rect">
            <a:avLst/>
          </a:prstGeom>
        </p:spPr>
      </p:pic>
      <p:sp>
        <p:nvSpPr>
          <p:cNvPr id="6" name="ZoneTexte 5">
            <a:extLst>
              <a:ext uri="{FF2B5EF4-FFF2-40B4-BE49-F238E27FC236}">
                <a16:creationId xmlns:a16="http://schemas.microsoft.com/office/drawing/2014/main" id="{A93F4A09-B59C-6200-CE8A-9DE01DF9FED1}"/>
              </a:ext>
            </a:extLst>
          </p:cNvPr>
          <p:cNvSpPr txBox="1"/>
          <p:nvPr/>
        </p:nvSpPr>
        <p:spPr>
          <a:xfrm>
            <a:off x="7364937" y="1446699"/>
            <a:ext cx="3801439" cy="2554545"/>
          </a:xfrm>
          <a:prstGeom prst="rect">
            <a:avLst/>
          </a:prstGeom>
          <a:noFill/>
        </p:spPr>
        <p:txBody>
          <a:bodyPr wrap="square">
            <a:spAutoFit/>
          </a:bodyPr>
          <a:lstStyle/>
          <a:p>
            <a:pPr algn="ctr"/>
            <a:r>
              <a:rPr lang="fr-FR" sz="3200" dirty="0"/>
              <a:t>Pose et calcule</a:t>
            </a:r>
          </a:p>
          <a:p>
            <a:endParaRPr lang="fr-FR" sz="3200" dirty="0"/>
          </a:p>
          <a:p>
            <a:r>
              <a:rPr lang="fr-FR" sz="3200" b="1" dirty="0"/>
              <a:t>74 + 25  </a:t>
            </a:r>
          </a:p>
          <a:p>
            <a:endParaRPr lang="fr-FR" sz="3200" b="1" dirty="0"/>
          </a:p>
          <a:p>
            <a:r>
              <a:rPr lang="fr-FR" sz="3200" b="1" dirty="0"/>
              <a:t>56 + 10 + 37 </a:t>
            </a:r>
          </a:p>
        </p:txBody>
      </p:sp>
      <p:pic>
        <p:nvPicPr>
          <p:cNvPr id="8" name="Image 7">
            <a:extLst>
              <a:ext uri="{FF2B5EF4-FFF2-40B4-BE49-F238E27FC236}">
                <a16:creationId xmlns:a16="http://schemas.microsoft.com/office/drawing/2014/main" id="{6046A2CC-141F-BA4C-7105-6EE60812230F}"/>
              </a:ext>
            </a:extLst>
          </p:cNvPr>
          <p:cNvPicPr>
            <a:picLocks noChangeAspect="1"/>
          </p:cNvPicPr>
          <p:nvPr/>
        </p:nvPicPr>
        <p:blipFill>
          <a:blip r:embed="rId4"/>
          <a:stretch>
            <a:fillRect/>
          </a:stretch>
        </p:blipFill>
        <p:spPr>
          <a:xfrm>
            <a:off x="10755937" y="75880"/>
            <a:ext cx="1362758" cy="1343564"/>
          </a:xfrm>
          <a:prstGeom prst="rect">
            <a:avLst/>
          </a:prstGeom>
        </p:spPr>
      </p:pic>
    </p:spTree>
    <p:extLst>
      <p:ext uri="{BB962C8B-B14F-4D97-AF65-F5344CB8AC3E}">
        <p14:creationId xmlns:p14="http://schemas.microsoft.com/office/powerpoint/2010/main" val="40207240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2900281"/>
            </a:xfrm>
            <a:prstGeom prst="rect">
              <a:avLst/>
            </a:prstGeom>
            <a:grp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 (transformation négative)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multiplicatifs (recherche du nombre de parts)</a:t>
              </a:r>
            </a:p>
            <a:p>
              <a:pPr marL="457200" indent="-457200">
                <a:buFont typeface="Wingdings" panose="05000000000000000000" pitchFamily="2" charset="2"/>
                <a:buChar char="è"/>
              </a:pPr>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E72BF7-A7FA-2402-D8BA-F1853C4B061A}"/>
            </a:ext>
          </a:extLst>
        </p:cNvPr>
        <p:cNvGrpSpPr/>
        <p:nvPr/>
      </p:nvGrpSpPr>
      <p:grpSpPr>
        <a:xfrm>
          <a:off x="0" y="0"/>
          <a:ext cx="0" cy="0"/>
          <a:chOff x="0" y="0"/>
          <a:chExt cx="0" cy="0"/>
        </a:xfrm>
      </p:grpSpPr>
      <p:sp>
        <p:nvSpPr>
          <p:cNvPr id="12" name="Shape 105">
            <a:extLst>
              <a:ext uri="{FF2B5EF4-FFF2-40B4-BE49-F238E27FC236}">
                <a16:creationId xmlns:a16="http://schemas.microsoft.com/office/drawing/2014/main" id="{89DB8FDC-0625-A3A1-17B0-F62189463F50}"/>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F4B183"/>
          </a:solidFill>
          <a:ln w="0" cap="flat">
            <a:solidFill>
              <a:schemeClr val="bg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4" name="Image 3">
            <a:extLst>
              <a:ext uri="{FF2B5EF4-FFF2-40B4-BE49-F238E27FC236}">
                <a16:creationId xmlns:a16="http://schemas.microsoft.com/office/drawing/2014/main" id="{F5AF0DAD-1225-1BE8-8462-AEF28F882614}"/>
              </a:ext>
            </a:extLst>
          </p:cNvPr>
          <p:cNvPicPr>
            <a:picLocks noChangeAspect="1"/>
          </p:cNvPicPr>
          <p:nvPr/>
        </p:nvPicPr>
        <p:blipFill>
          <a:blip r:embed="rId3"/>
          <a:srcRect t="13596" b="13650"/>
          <a:stretch>
            <a:fillRect/>
          </a:stretch>
        </p:blipFill>
        <p:spPr>
          <a:xfrm>
            <a:off x="10912435" y="125949"/>
            <a:ext cx="1038797" cy="755747"/>
          </a:xfrm>
          <a:prstGeom prst="rect">
            <a:avLst/>
          </a:prstGeom>
        </p:spPr>
      </p:pic>
      <p:cxnSp>
        <p:nvCxnSpPr>
          <p:cNvPr id="2" name="Connecteur droit 1">
            <a:extLst>
              <a:ext uri="{FF2B5EF4-FFF2-40B4-BE49-F238E27FC236}">
                <a16:creationId xmlns:a16="http://schemas.microsoft.com/office/drawing/2014/main" id="{D70124EB-2EF4-42E5-5C87-C394B5D2BBCA}"/>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37ED284A-F933-7D56-EB5A-D167D436D3B8}"/>
              </a:ext>
            </a:extLst>
          </p:cNvPr>
          <p:cNvSpPr txBox="1"/>
          <p:nvPr/>
        </p:nvSpPr>
        <p:spPr>
          <a:xfrm>
            <a:off x="808235" y="1496637"/>
            <a:ext cx="5247851" cy="523220"/>
          </a:xfrm>
          <a:prstGeom prst="rect">
            <a:avLst/>
          </a:prstGeom>
          <a:noFill/>
        </p:spPr>
        <p:txBody>
          <a:bodyPr wrap="square">
            <a:spAutoFit/>
          </a:bodyPr>
          <a:lstStyle/>
          <a:p>
            <a:r>
              <a:rPr lang="fr-FR" sz="2800" dirty="0"/>
              <a:t>Cherche la solution au problème</a:t>
            </a:r>
          </a:p>
        </p:txBody>
      </p:sp>
      <p:sp>
        <p:nvSpPr>
          <p:cNvPr id="3" name="ZoneTexte 2">
            <a:extLst>
              <a:ext uri="{FF2B5EF4-FFF2-40B4-BE49-F238E27FC236}">
                <a16:creationId xmlns:a16="http://schemas.microsoft.com/office/drawing/2014/main" id="{473D0B71-3866-B2BA-300A-AF66FC53F4A5}"/>
              </a:ext>
            </a:extLst>
          </p:cNvPr>
          <p:cNvSpPr txBox="1"/>
          <p:nvPr/>
        </p:nvSpPr>
        <p:spPr>
          <a:xfrm>
            <a:off x="6183983" y="2060318"/>
            <a:ext cx="5247851" cy="3108543"/>
          </a:xfrm>
          <a:prstGeom prst="rect">
            <a:avLst/>
          </a:prstGeom>
          <a:noFill/>
        </p:spPr>
        <p:txBody>
          <a:bodyPr wrap="square">
            <a:spAutoFit/>
          </a:bodyPr>
          <a:lstStyle/>
          <a:p>
            <a:r>
              <a:rPr lang="fr-FR" sz="2800" dirty="0"/>
              <a:t>Avec ton camarade,</a:t>
            </a:r>
          </a:p>
          <a:p>
            <a:endParaRPr lang="fr-FR" sz="2800" dirty="0"/>
          </a:p>
          <a:p>
            <a:r>
              <a:rPr lang="fr-FR" sz="2800" dirty="0"/>
              <a:t>Ecoute l’énoncé du problème</a:t>
            </a:r>
          </a:p>
          <a:p>
            <a:r>
              <a:rPr lang="fr-FR" sz="2800" dirty="0"/>
              <a:t>Cherche la solution</a:t>
            </a:r>
          </a:p>
          <a:p>
            <a:endParaRPr lang="fr-FR" sz="2800" dirty="0"/>
          </a:p>
          <a:p>
            <a:r>
              <a:rPr lang="fr-FR" sz="2800" dirty="0"/>
              <a:t>Peux-tu expliquer ta procédure ? </a:t>
            </a:r>
          </a:p>
          <a:p>
            <a:endParaRPr lang="fr-FR" sz="2800" dirty="0"/>
          </a:p>
        </p:txBody>
      </p:sp>
      <p:pic>
        <p:nvPicPr>
          <p:cNvPr id="3074" name="Picture 2" descr="Minuterie de 4 Minutes – 123Timer">
            <a:extLst>
              <a:ext uri="{FF2B5EF4-FFF2-40B4-BE49-F238E27FC236}">
                <a16:creationId xmlns:a16="http://schemas.microsoft.com/office/drawing/2014/main" id="{4938434C-2FAC-34FE-A842-DD52274FB3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9198" y="5016656"/>
            <a:ext cx="1197420" cy="1197420"/>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4BAB2BEC-345F-D317-3500-547DB8CCCBAA}"/>
              </a:ext>
            </a:extLst>
          </p:cNvPr>
          <p:cNvSpPr txBox="1"/>
          <p:nvPr/>
        </p:nvSpPr>
        <p:spPr>
          <a:xfrm>
            <a:off x="289870" y="2167666"/>
            <a:ext cx="5415005" cy="2804132"/>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44000" rtlCol="0" anchor="ctr">
            <a:sp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r-FR" dirty="0">
                <a:solidFill>
                  <a:schemeClr val="tx1"/>
                </a:solidFill>
              </a:rPr>
              <a:t>Il y a </a:t>
            </a:r>
            <a:r>
              <a:rPr lang="fr-FR" b="1" dirty="0">
                <a:solidFill>
                  <a:schemeClr val="tx1"/>
                </a:solidFill>
                <a:latin typeface="BelleAllureCE" panose="02000803000000000000" pitchFamily="2" charset="0"/>
              </a:rPr>
              <a:t>12</a:t>
            </a:r>
            <a:r>
              <a:rPr lang="fr-FR" dirty="0">
                <a:solidFill>
                  <a:schemeClr val="tx1"/>
                </a:solidFill>
              </a:rPr>
              <a:t> poires sur le poirier.</a:t>
            </a:r>
            <a:br>
              <a:rPr lang="fr-FR" dirty="0">
                <a:solidFill>
                  <a:schemeClr val="tx1"/>
                </a:solidFill>
              </a:rPr>
            </a:br>
            <a:r>
              <a:rPr lang="fr-FR" b="1" dirty="0">
                <a:solidFill>
                  <a:schemeClr val="tx1"/>
                </a:solidFill>
                <a:latin typeface="BelleAllureCE" panose="02000803000000000000" pitchFamily="2" charset="0"/>
              </a:rPr>
              <a:t>3</a:t>
            </a:r>
            <a:r>
              <a:rPr lang="fr-FR" dirty="0">
                <a:solidFill>
                  <a:schemeClr val="tx1"/>
                </a:solidFill>
              </a:rPr>
              <a:t> poires tombent à cause du vent.</a:t>
            </a:r>
          </a:p>
          <a:p>
            <a:r>
              <a:rPr lang="fr-FR" b="1" dirty="0">
                <a:solidFill>
                  <a:schemeClr val="tx1"/>
                </a:solidFill>
              </a:rPr>
              <a:t>Combien de poires reste-t-il sur le poirier ?</a:t>
            </a:r>
            <a:endParaRPr lang="fr-FR" dirty="0">
              <a:solidFill>
                <a:schemeClr val="tx1"/>
              </a:solidFill>
            </a:endParaRPr>
          </a:p>
        </p:txBody>
      </p:sp>
      <p:pic>
        <p:nvPicPr>
          <p:cNvPr id="13" name="Image 12" descr="Une image contenant fruit, poire, produits, Aliments naturels&#10;&#10;Description générée automatiquement">
            <a:extLst>
              <a:ext uri="{FF2B5EF4-FFF2-40B4-BE49-F238E27FC236}">
                <a16:creationId xmlns:a16="http://schemas.microsoft.com/office/drawing/2014/main" id="{C3135B29-3F40-96DA-44FB-8FDBE3E6CC16}"/>
              </a:ext>
            </a:extLst>
          </p:cNvPr>
          <p:cNvPicPr>
            <a:picLocks noChangeAspect="1"/>
          </p:cNvPicPr>
          <p:nvPr/>
        </p:nvPicPr>
        <p:blipFill>
          <a:blip r:embed="rId5">
            <a:extLst>
              <a:ext uri="{28A0092B-C50C-407E-A947-70E740481C1C}">
                <a14:useLocalDpi xmlns:a14="http://schemas.microsoft.com/office/drawing/2010/main" val="0"/>
              </a:ext>
            </a:extLst>
          </a:blip>
          <a:srcRect r="50000"/>
          <a:stretch/>
        </p:blipFill>
        <p:spPr>
          <a:xfrm>
            <a:off x="2389354" y="4976519"/>
            <a:ext cx="1194823" cy="1842932"/>
          </a:xfrm>
          <a:prstGeom prst="rect">
            <a:avLst/>
          </a:prstGeom>
        </p:spPr>
      </p:pic>
      <p:pic>
        <p:nvPicPr>
          <p:cNvPr id="14" name="Image 13">
            <a:extLst>
              <a:ext uri="{FF2B5EF4-FFF2-40B4-BE49-F238E27FC236}">
                <a16:creationId xmlns:a16="http://schemas.microsoft.com/office/drawing/2014/main" id="{10EB156A-3036-9B0C-0390-3EFAE0377724}"/>
              </a:ext>
            </a:extLst>
          </p:cNvPr>
          <p:cNvPicPr>
            <a:picLocks noChangeAspect="1"/>
          </p:cNvPicPr>
          <p:nvPr/>
        </p:nvPicPr>
        <p:blipFill>
          <a:blip r:embed="rId6"/>
          <a:stretch>
            <a:fillRect/>
          </a:stretch>
        </p:blipFill>
        <p:spPr>
          <a:xfrm>
            <a:off x="944332" y="125949"/>
            <a:ext cx="1362758" cy="1343564"/>
          </a:xfrm>
          <a:prstGeom prst="rect">
            <a:avLst/>
          </a:prstGeom>
        </p:spPr>
      </p:pic>
    </p:spTree>
    <p:extLst>
      <p:ext uri="{BB962C8B-B14F-4D97-AF65-F5344CB8AC3E}">
        <p14:creationId xmlns:p14="http://schemas.microsoft.com/office/powerpoint/2010/main" val="34583690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7D495-6D63-0C17-FB2A-817FAA78F0EF}"/>
            </a:ext>
          </a:extLst>
        </p:cNvPr>
        <p:cNvGrpSpPr/>
        <p:nvPr/>
      </p:nvGrpSpPr>
      <p:grpSpPr>
        <a:xfrm>
          <a:off x="0" y="0"/>
          <a:ext cx="0" cy="0"/>
          <a:chOff x="0" y="0"/>
          <a:chExt cx="0" cy="0"/>
        </a:xfrm>
      </p:grpSpPr>
      <p:sp>
        <p:nvSpPr>
          <p:cNvPr id="12" name="Shape 105">
            <a:extLst>
              <a:ext uri="{FF2B5EF4-FFF2-40B4-BE49-F238E27FC236}">
                <a16:creationId xmlns:a16="http://schemas.microsoft.com/office/drawing/2014/main" id="{4E7F167D-4295-E1D9-E8EC-60A76366A74C}"/>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F4B183"/>
          </a:solidFill>
          <a:ln w="0" cap="flat">
            <a:solidFill>
              <a:schemeClr val="bg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4" name="Image 3">
            <a:extLst>
              <a:ext uri="{FF2B5EF4-FFF2-40B4-BE49-F238E27FC236}">
                <a16:creationId xmlns:a16="http://schemas.microsoft.com/office/drawing/2014/main" id="{3C907732-C3F1-C665-5E35-FC9D5181D48D}"/>
              </a:ext>
            </a:extLst>
          </p:cNvPr>
          <p:cNvPicPr>
            <a:picLocks noChangeAspect="1"/>
          </p:cNvPicPr>
          <p:nvPr/>
        </p:nvPicPr>
        <p:blipFill>
          <a:blip r:embed="rId3"/>
          <a:srcRect t="13596" b="13650"/>
          <a:stretch>
            <a:fillRect/>
          </a:stretch>
        </p:blipFill>
        <p:spPr>
          <a:xfrm>
            <a:off x="10912435" y="125949"/>
            <a:ext cx="1038797" cy="755747"/>
          </a:xfrm>
          <a:prstGeom prst="rect">
            <a:avLst/>
          </a:prstGeom>
        </p:spPr>
      </p:pic>
      <p:cxnSp>
        <p:nvCxnSpPr>
          <p:cNvPr id="2" name="Connecteur droit 1">
            <a:extLst>
              <a:ext uri="{FF2B5EF4-FFF2-40B4-BE49-F238E27FC236}">
                <a16:creationId xmlns:a16="http://schemas.microsoft.com/office/drawing/2014/main" id="{32209331-5A15-106A-D504-A1C806FF0C5C}"/>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ZoneTexte 2">
            <a:extLst>
              <a:ext uri="{FF2B5EF4-FFF2-40B4-BE49-F238E27FC236}">
                <a16:creationId xmlns:a16="http://schemas.microsoft.com/office/drawing/2014/main" id="{96A9E24C-CF89-F593-5ABD-F12870FED219}"/>
              </a:ext>
            </a:extLst>
          </p:cNvPr>
          <p:cNvSpPr txBox="1"/>
          <p:nvPr/>
        </p:nvSpPr>
        <p:spPr>
          <a:xfrm>
            <a:off x="6183983" y="2060318"/>
            <a:ext cx="5247851" cy="3108543"/>
          </a:xfrm>
          <a:prstGeom prst="rect">
            <a:avLst/>
          </a:prstGeom>
          <a:noFill/>
        </p:spPr>
        <p:txBody>
          <a:bodyPr wrap="square">
            <a:spAutoFit/>
          </a:bodyPr>
          <a:lstStyle/>
          <a:p>
            <a:r>
              <a:rPr lang="fr-FR" sz="2800" dirty="0"/>
              <a:t>Avec ton camarade,</a:t>
            </a:r>
          </a:p>
          <a:p>
            <a:endParaRPr lang="fr-FR" sz="2800" dirty="0"/>
          </a:p>
          <a:p>
            <a:r>
              <a:rPr lang="fr-FR" sz="2800" dirty="0"/>
              <a:t>Ecoute l’énoncé du problème</a:t>
            </a:r>
          </a:p>
          <a:p>
            <a:r>
              <a:rPr lang="fr-FR" sz="2800" dirty="0"/>
              <a:t>Cherche la solution</a:t>
            </a:r>
          </a:p>
          <a:p>
            <a:endParaRPr lang="fr-FR" sz="2800" dirty="0"/>
          </a:p>
          <a:p>
            <a:r>
              <a:rPr lang="fr-FR" sz="2800" dirty="0"/>
              <a:t>Peux-tu expliquer ta procédure ? </a:t>
            </a:r>
          </a:p>
          <a:p>
            <a:endParaRPr lang="fr-FR" sz="2800" dirty="0"/>
          </a:p>
        </p:txBody>
      </p:sp>
      <p:pic>
        <p:nvPicPr>
          <p:cNvPr id="3074" name="Picture 2" descr="Minuterie de 4 Minutes – 123Timer">
            <a:extLst>
              <a:ext uri="{FF2B5EF4-FFF2-40B4-BE49-F238E27FC236}">
                <a16:creationId xmlns:a16="http://schemas.microsoft.com/office/drawing/2014/main" id="{4B3327AD-5129-C2C0-F91E-E815A80ECB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9198" y="5016656"/>
            <a:ext cx="1197420" cy="1197420"/>
          </a:xfrm>
          <a:prstGeom prst="rect">
            <a:avLst/>
          </a:prstGeom>
          <a:noFill/>
          <a:extLst>
            <a:ext uri="{909E8E84-426E-40DD-AFC4-6F175D3DCCD1}">
              <a14:hiddenFill xmlns:a14="http://schemas.microsoft.com/office/drawing/2010/main">
                <a:solidFill>
                  <a:srgbClr val="FFFFFF"/>
                </a:solidFill>
              </a14:hiddenFill>
            </a:ext>
          </a:extLst>
        </p:spPr>
      </p:pic>
      <p:sp>
        <p:nvSpPr>
          <p:cNvPr id="8" name="ZoneTexte 7">
            <a:extLst>
              <a:ext uri="{FF2B5EF4-FFF2-40B4-BE49-F238E27FC236}">
                <a16:creationId xmlns:a16="http://schemas.microsoft.com/office/drawing/2014/main" id="{FCB77859-C2A9-5801-5EEB-B991EC05E70A}"/>
              </a:ext>
            </a:extLst>
          </p:cNvPr>
          <p:cNvSpPr txBox="1"/>
          <p:nvPr/>
        </p:nvSpPr>
        <p:spPr>
          <a:xfrm>
            <a:off x="1746607" y="5612"/>
            <a:ext cx="3916856" cy="2295907"/>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44000" rtlCol="0" anchor="ctr">
            <a:sp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r-FR" sz="1600" dirty="0">
                <a:solidFill>
                  <a:schemeClr val="tx1"/>
                </a:solidFill>
              </a:rPr>
              <a:t>Il y a </a:t>
            </a:r>
            <a:r>
              <a:rPr lang="fr-FR" sz="1600" b="1" dirty="0">
                <a:solidFill>
                  <a:schemeClr val="tx1"/>
                </a:solidFill>
                <a:latin typeface="BelleAllureCE" panose="02000803000000000000" pitchFamily="2" charset="0"/>
              </a:rPr>
              <a:t>12</a:t>
            </a:r>
            <a:r>
              <a:rPr lang="fr-FR" sz="1600" dirty="0">
                <a:solidFill>
                  <a:schemeClr val="tx1"/>
                </a:solidFill>
              </a:rPr>
              <a:t> poires sur le poirier.</a:t>
            </a:r>
            <a:br>
              <a:rPr lang="fr-FR" sz="1600" dirty="0">
                <a:solidFill>
                  <a:schemeClr val="tx1"/>
                </a:solidFill>
              </a:rPr>
            </a:br>
            <a:r>
              <a:rPr lang="fr-FR" sz="1600" b="1" dirty="0">
                <a:solidFill>
                  <a:schemeClr val="tx1"/>
                </a:solidFill>
                <a:latin typeface="BelleAllureCE" panose="02000803000000000000" pitchFamily="2" charset="0"/>
              </a:rPr>
              <a:t>3</a:t>
            </a:r>
            <a:r>
              <a:rPr lang="fr-FR" sz="1600" dirty="0">
                <a:solidFill>
                  <a:schemeClr val="tx1"/>
                </a:solidFill>
              </a:rPr>
              <a:t> poires tombent à cause du vent.</a:t>
            </a:r>
          </a:p>
          <a:p>
            <a:r>
              <a:rPr lang="fr-FR" sz="1600" b="1" dirty="0">
                <a:solidFill>
                  <a:schemeClr val="tx1"/>
                </a:solidFill>
              </a:rPr>
              <a:t>Combien de poires reste-t-il sur le poirier ?</a:t>
            </a:r>
            <a:endParaRPr lang="fr-FR" sz="1600" dirty="0">
              <a:solidFill>
                <a:schemeClr val="tx1"/>
              </a:solidFill>
            </a:endParaRPr>
          </a:p>
        </p:txBody>
      </p:sp>
      <p:pic>
        <p:nvPicPr>
          <p:cNvPr id="6" name="Image 5">
            <a:extLst>
              <a:ext uri="{FF2B5EF4-FFF2-40B4-BE49-F238E27FC236}">
                <a16:creationId xmlns:a16="http://schemas.microsoft.com/office/drawing/2014/main" id="{C35F5BB2-489F-4AAB-B384-00078199AFB2}"/>
              </a:ext>
            </a:extLst>
          </p:cNvPr>
          <p:cNvPicPr>
            <a:picLocks noChangeAspect="1"/>
          </p:cNvPicPr>
          <p:nvPr/>
        </p:nvPicPr>
        <p:blipFill>
          <a:blip r:embed="rId5"/>
          <a:stretch>
            <a:fillRect/>
          </a:stretch>
        </p:blipFill>
        <p:spPr>
          <a:xfrm>
            <a:off x="694575" y="2383604"/>
            <a:ext cx="4717529" cy="3830472"/>
          </a:xfrm>
          <a:prstGeom prst="rect">
            <a:avLst/>
          </a:prstGeom>
        </p:spPr>
      </p:pic>
      <p:pic>
        <p:nvPicPr>
          <p:cNvPr id="7" name="Image 6">
            <a:extLst>
              <a:ext uri="{FF2B5EF4-FFF2-40B4-BE49-F238E27FC236}">
                <a16:creationId xmlns:a16="http://schemas.microsoft.com/office/drawing/2014/main" id="{40D989A3-B78B-0AFB-A09B-B981421C4B11}"/>
              </a:ext>
            </a:extLst>
          </p:cNvPr>
          <p:cNvPicPr>
            <a:picLocks noChangeAspect="1"/>
          </p:cNvPicPr>
          <p:nvPr/>
        </p:nvPicPr>
        <p:blipFill>
          <a:blip r:embed="rId6"/>
          <a:stretch>
            <a:fillRect/>
          </a:stretch>
        </p:blipFill>
        <p:spPr>
          <a:xfrm>
            <a:off x="694575" y="209914"/>
            <a:ext cx="1362758" cy="1343564"/>
          </a:xfrm>
          <a:prstGeom prst="rect">
            <a:avLst/>
          </a:prstGeom>
        </p:spPr>
      </p:pic>
    </p:spTree>
    <p:extLst>
      <p:ext uri="{BB962C8B-B14F-4D97-AF65-F5344CB8AC3E}">
        <p14:creationId xmlns:p14="http://schemas.microsoft.com/office/powerpoint/2010/main" val="9725351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A46C8C-D552-A4A1-E646-39CAA23611C9}"/>
            </a:ext>
          </a:extLst>
        </p:cNvPr>
        <p:cNvGrpSpPr/>
        <p:nvPr/>
      </p:nvGrpSpPr>
      <p:grpSpPr>
        <a:xfrm>
          <a:off x="0" y="0"/>
          <a:ext cx="0" cy="0"/>
          <a:chOff x="0" y="0"/>
          <a:chExt cx="0" cy="0"/>
        </a:xfrm>
      </p:grpSpPr>
      <p:sp>
        <p:nvSpPr>
          <p:cNvPr id="12" name="Shape 105">
            <a:extLst>
              <a:ext uri="{FF2B5EF4-FFF2-40B4-BE49-F238E27FC236}">
                <a16:creationId xmlns:a16="http://schemas.microsoft.com/office/drawing/2014/main" id="{D0635DDC-107E-D529-77EC-524F12A6AA5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F4B183"/>
          </a:solidFill>
          <a:ln w="0" cap="flat">
            <a:solidFill>
              <a:schemeClr val="bg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4" name="Image 3">
            <a:extLst>
              <a:ext uri="{FF2B5EF4-FFF2-40B4-BE49-F238E27FC236}">
                <a16:creationId xmlns:a16="http://schemas.microsoft.com/office/drawing/2014/main" id="{4F1D19F0-1BD7-4DC6-14AF-A15C5A13BEC6}"/>
              </a:ext>
            </a:extLst>
          </p:cNvPr>
          <p:cNvPicPr>
            <a:picLocks noChangeAspect="1"/>
          </p:cNvPicPr>
          <p:nvPr/>
        </p:nvPicPr>
        <p:blipFill>
          <a:blip r:embed="rId3"/>
          <a:srcRect t="13596" b="13650"/>
          <a:stretch>
            <a:fillRect/>
          </a:stretch>
        </p:blipFill>
        <p:spPr>
          <a:xfrm>
            <a:off x="10912435" y="125949"/>
            <a:ext cx="1038797" cy="755747"/>
          </a:xfrm>
          <a:prstGeom prst="rect">
            <a:avLst/>
          </a:prstGeom>
        </p:spPr>
      </p:pic>
      <p:cxnSp>
        <p:nvCxnSpPr>
          <p:cNvPr id="2" name="Connecteur droit 1">
            <a:extLst>
              <a:ext uri="{FF2B5EF4-FFF2-40B4-BE49-F238E27FC236}">
                <a16:creationId xmlns:a16="http://schemas.microsoft.com/office/drawing/2014/main" id="{D596747C-CF7F-081D-8BB4-276D7AF188A8}"/>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65DB9C35-8D53-9DED-A975-3A998F0927AF}"/>
              </a:ext>
            </a:extLst>
          </p:cNvPr>
          <p:cNvSpPr txBox="1"/>
          <p:nvPr/>
        </p:nvSpPr>
        <p:spPr>
          <a:xfrm>
            <a:off x="808235" y="1360549"/>
            <a:ext cx="5247851" cy="523220"/>
          </a:xfrm>
          <a:prstGeom prst="rect">
            <a:avLst/>
          </a:prstGeom>
          <a:noFill/>
        </p:spPr>
        <p:txBody>
          <a:bodyPr wrap="square">
            <a:spAutoFit/>
          </a:bodyPr>
          <a:lstStyle/>
          <a:p>
            <a:r>
              <a:rPr lang="fr-FR" sz="2800" dirty="0"/>
              <a:t>Cherche la solution au problème</a:t>
            </a:r>
          </a:p>
        </p:txBody>
      </p:sp>
      <p:sp>
        <p:nvSpPr>
          <p:cNvPr id="3" name="ZoneTexte 2">
            <a:extLst>
              <a:ext uri="{FF2B5EF4-FFF2-40B4-BE49-F238E27FC236}">
                <a16:creationId xmlns:a16="http://schemas.microsoft.com/office/drawing/2014/main" id="{040BA006-778C-4DCF-32EF-964A4971F336}"/>
              </a:ext>
            </a:extLst>
          </p:cNvPr>
          <p:cNvSpPr txBox="1"/>
          <p:nvPr/>
        </p:nvSpPr>
        <p:spPr>
          <a:xfrm>
            <a:off x="6183983" y="2060318"/>
            <a:ext cx="5247851" cy="3108543"/>
          </a:xfrm>
          <a:prstGeom prst="rect">
            <a:avLst/>
          </a:prstGeom>
          <a:noFill/>
        </p:spPr>
        <p:txBody>
          <a:bodyPr wrap="square">
            <a:spAutoFit/>
          </a:bodyPr>
          <a:lstStyle/>
          <a:p>
            <a:r>
              <a:rPr lang="fr-FR" sz="2800" dirty="0"/>
              <a:t>Seul,</a:t>
            </a:r>
          </a:p>
          <a:p>
            <a:endParaRPr lang="fr-FR" sz="2800" dirty="0"/>
          </a:p>
          <a:p>
            <a:r>
              <a:rPr lang="fr-FR" sz="2800" dirty="0"/>
              <a:t>Ecoute l’énoncé du problème</a:t>
            </a:r>
          </a:p>
          <a:p>
            <a:r>
              <a:rPr lang="fr-FR" sz="2800" dirty="0"/>
              <a:t>Cherche la solution</a:t>
            </a:r>
          </a:p>
          <a:p>
            <a:endParaRPr lang="fr-FR" sz="2800" dirty="0"/>
          </a:p>
          <a:p>
            <a:r>
              <a:rPr lang="fr-FR" sz="2800" dirty="0"/>
              <a:t>Peux-tu expliquer ta procédure ? </a:t>
            </a:r>
          </a:p>
          <a:p>
            <a:endParaRPr lang="fr-FR" sz="2800" dirty="0"/>
          </a:p>
        </p:txBody>
      </p:sp>
      <p:pic>
        <p:nvPicPr>
          <p:cNvPr id="3074" name="Picture 2" descr="Minuterie de 4 Minutes – 123Timer">
            <a:extLst>
              <a:ext uri="{FF2B5EF4-FFF2-40B4-BE49-F238E27FC236}">
                <a16:creationId xmlns:a16="http://schemas.microsoft.com/office/drawing/2014/main" id="{CDBA1EE8-50C2-D9D9-756B-10B117902E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9198" y="5016656"/>
            <a:ext cx="1197420" cy="1197420"/>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D7B45B4D-C3A4-3D30-727F-3DF3F6A5AF56}"/>
              </a:ext>
            </a:extLst>
          </p:cNvPr>
          <p:cNvSpPr txBox="1"/>
          <p:nvPr/>
        </p:nvSpPr>
        <p:spPr>
          <a:xfrm>
            <a:off x="243021" y="2085152"/>
            <a:ext cx="5685169" cy="2321730"/>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44000" rtlCol="0" anchor="ctr">
            <a:sp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r-FR" dirty="0">
                <a:solidFill>
                  <a:schemeClr val="tx1"/>
                </a:solidFill>
              </a:rPr>
              <a:t>Il y a </a:t>
            </a:r>
            <a:r>
              <a:rPr lang="fr-FR" b="1" dirty="0">
                <a:solidFill>
                  <a:schemeClr val="tx1"/>
                </a:solidFill>
                <a:latin typeface="BelleAllureCE" panose="02000803000000000000" pitchFamily="2" charset="0"/>
              </a:rPr>
              <a:t>9</a:t>
            </a:r>
            <a:r>
              <a:rPr lang="fr-FR" dirty="0">
                <a:solidFill>
                  <a:schemeClr val="tx1"/>
                </a:solidFill>
              </a:rPr>
              <a:t> verres à ranger, mais j’en ai cassé deux.</a:t>
            </a:r>
            <a:br>
              <a:rPr lang="fr-FR" dirty="0">
                <a:solidFill>
                  <a:schemeClr val="tx1"/>
                </a:solidFill>
              </a:rPr>
            </a:br>
            <a:endParaRPr lang="fr-FR" dirty="0">
              <a:solidFill>
                <a:schemeClr val="tx1"/>
              </a:solidFill>
            </a:endParaRPr>
          </a:p>
          <a:p>
            <a:r>
              <a:rPr lang="fr-FR" b="1" dirty="0">
                <a:solidFill>
                  <a:schemeClr val="tx1"/>
                </a:solidFill>
              </a:rPr>
              <a:t>Combien de verres sont intacts ?</a:t>
            </a:r>
            <a:endParaRPr lang="fr-FR" dirty="0">
              <a:solidFill>
                <a:schemeClr val="tx1"/>
              </a:solidFill>
            </a:endParaRPr>
          </a:p>
        </p:txBody>
      </p:sp>
      <p:pic>
        <p:nvPicPr>
          <p:cNvPr id="6" name="Image 5" descr="Une image contenant verre, conteneur, Matière transparente, vaisselle&#10;&#10;Description générée automatiquement">
            <a:extLst>
              <a:ext uri="{FF2B5EF4-FFF2-40B4-BE49-F238E27FC236}">
                <a16:creationId xmlns:a16="http://schemas.microsoft.com/office/drawing/2014/main" id="{D2C070AE-BEB4-873A-A5EB-EC2D17B0096B}"/>
              </a:ext>
            </a:extLst>
          </p:cNvPr>
          <p:cNvPicPr>
            <a:picLocks noChangeAspect="1"/>
          </p:cNvPicPr>
          <p:nvPr/>
        </p:nvPicPr>
        <p:blipFill>
          <a:blip r:embed="rId5"/>
          <a:srcRect l="3516" t="11364" r="12222"/>
          <a:stretch/>
        </p:blipFill>
        <p:spPr>
          <a:xfrm>
            <a:off x="2282372" y="4470623"/>
            <a:ext cx="2348098" cy="2289486"/>
          </a:xfrm>
          <a:prstGeom prst="rect">
            <a:avLst/>
          </a:prstGeom>
        </p:spPr>
      </p:pic>
      <p:pic>
        <p:nvPicPr>
          <p:cNvPr id="7" name="Image 6">
            <a:extLst>
              <a:ext uri="{FF2B5EF4-FFF2-40B4-BE49-F238E27FC236}">
                <a16:creationId xmlns:a16="http://schemas.microsoft.com/office/drawing/2014/main" id="{8FBD4A91-E792-DFD3-CEC3-5C775601067E}"/>
              </a:ext>
            </a:extLst>
          </p:cNvPr>
          <p:cNvPicPr>
            <a:picLocks noChangeAspect="1"/>
          </p:cNvPicPr>
          <p:nvPr/>
        </p:nvPicPr>
        <p:blipFill>
          <a:blip r:embed="rId6"/>
          <a:stretch>
            <a:fillRect/>
          </a:stretch>
        </p:blipFill>
        <p:spPr>
          <a:xfrm>
            <a:off x="944332" y="125949"/>
            <a:ext cx="1362758" cy="1343564"/>
          </a:xfrm>
          <a:prstGeom prst="rect">
            <a:avLst/>
          </a:prstGeom>
        </p:spPr>
      </p:pic>
    </p:spTree>
    <p:extLst>
      <p:ext uri="{BB962C8B-B14F-4D97-AF65-F5344CB8AC3E}">
        <p14:creationId xmlns:p14="http://schemas.microsoft.com/office/powerpoint/2010/main" val="1008031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D5BE5-C41F-324E-2041-F2B617F7780E}"/>
            </a:ext>
          </a:extLst>
        </p:cNvPr>
        <p:cNvGrpSpPr/>
        <p:nvPr/>
      </p:nvGrpSpPr>
      <p:grpSpPr>
        <a:xfrm>
          <a:off x="0" y="0"/>
          <a:ext cx="0" cy="0"/>
          <a:chOff x="0" y="0"/>
          <a:chExt cx="0" cy="0"/>
        </a:xfrm>
      </p:grpSpPr>
      <p:sp>
        <p:nvSpPr>
          <p:cNvPr id="12" name="Shape 105">
            <a:extLst>
              <a:ext uri="{FF2B5EF4-FFF2-40B4-BE49-F238E27FC236}">
                <a16:creationId xmlns:a16="http://schemas.microsoft.com/office/drawing/2014/main" id="{39778022-ABEC-B82A-CD30-D2318A5F5FB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F4B183"/>
          </a:solidFill>
          <a:ln w="0" cap="flat">
            <a:solidFill>
              <a:schemeClr val="bg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4" name="Image 3">
            <a:extLst>
              <a:ext uri="{FF2B5EF4-FFF2-40B4-BE49-F238E27FC236}">
                <a16:creationId xmlns:a16="http://schemas.microsoft.com/office/drawing/2014/main" id="{6B537109-4F42-0FB1-7019-683474004B89}"/>
              </a:ext>
            </a:extLst>
          </p:cNvPr>
          <p:cNvPicPr>
            <a:picLocks noChangeAspect="1"/>
          </p:cNvPicPr>
          <p:nvPr/>
        </p:nvPicPr>
        <p:blipFill>
          <a:blip r:embed="rId3"/>
          <a:srcRect t="13596" b="13650"/>
          <a:stretch>
            <a:fillRect/>
          </a:stretch>
        </p:blipFill>
        <p:spPr>
          <a:xfrm>
            <a:off x="10912435" y="125949"/>
            <a:ext cx="1038797" cy="755747"/>
          </a:xfrm>
          <a:prstGeom prst="rect">
            <a:avLst/>
          </a:prstGeom>
        </p:spPr>
      </p:pic>
      <p:cxnSp>
        <p:nvCxnSpPr>
          <p:cNvPr id="2" name="Connecteur droit 1">
            <a:extLst>
              <a:ext uri="{FF2B5EF4-FFF2-40B4-BE49-F238E27FC236}">
                <a16:creationId xmlns:a16="http://schemas.microsoft.com/office/drawing/2014/main" id="{7AA9951A-EEC5-2925-E439-A0BF7C1291C3}"/>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ZoneTexte 2">
            <a:extLst>
              <a:ext uri="{FF2B5EF4-FFF2-40B4-BE49-F238E27FC236}">
                <a16:creationId xmlns:a16="http://schemas.microsoft.com/office/drawing/2014/main" id="{0EC8FB06-9204-CD64-E3B0-670269403A2E}"/>
              </a:ext>
            </a:extLst>
          </p:cNvPr>
          <p:cNvSpPr txBox="1"/>
          <p:nvPr/>
        </p:nvSpPr>
        <p:spPr>
          <a:xfrm>
            <a:off x="6183983" y="2060318"/>
            <a:ext cx="5247851" cy="3108543"/>
          </a:xfrm>
          <a:prstGeom prst="rect">
            <a:avLst/>
          </a:prstGeom>
          <a:noFill/>
        </p:spPr>
        <p:txBody>
          <a:bodyPr wrap="square">
            <a:spAutoFit/>
          </a:bodyPr>
          <a:lstStyle/>
          <a:p>
            <a:r>
              <a:rPr lang="fr-FR" sz="2800" dirty="0"/>
              <a:t>Seul,</a:t>
            </a:r>
          </a:p>
          <a:p>
            <a:endParaRPr lang="fr-FR" sz="2800" dirty="0"/>
          </a:p>
          <a:p>
            <a:r>
              <a:rPr lang="fr-FR" sz="2800" dirty="0"/>
              <a:t>Ecoute l’énoncé du problème</a:t>
            </a:r>
          </a:p>
          <a:p>
            <a:r>
              <a:rPr lang="fr-FR" sz="2800" dirty="0"/>
              <a:t>Cherche la solution</a:t>
            </a:r>
          </a:p>
          <a:p>
            <a:endParaRPr lang="fr-FR" sz="2800" dirty="0"/>
          </a:p>
          <a:p>
            <a:r>
              <a:rPr lang="fr-FR" sz="2800" dirty="0"/>
              <a:t>Peux-tu expliquer ta procédure ? </a:t>
            </a:r>
          </a:p>
          <a:p>
            <a:endParaRPr lang="fr-FR" sz="2800" dirty="0"/>
          </a:p>
        </p:txBody>
      </p:sp>
      <p:pic>
        <p:nvPicPr>
          <p:cNvPr id="3074" name="Picture 2" descr="Minuterie de 4 Minutes – 123Timer">
            <a:extLst>
              <a:ext uri="{FF2B5EF4-FFF2-40B4-BE49-F238E27FC236}">
                <a16:creationId xmlns:a16="http://schemas.microsoft.com/office/drawing/2014/main" id="{2D0F064F-D8FC-7C43-3541-AE98AA43A6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09198" y="5016656"/>
            <a:ext cx="1197420" cy="1197420"/>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67E7B1BD-652B-B545-7662-FB800B73ECF2}"/>
              </a:ext>
            </a:extLst>
          </p:cNvPr>
          <p:cNvPicPr>
            <a:picLocks noChangeAspect="1"/>
          </p:cNvPicPr>
          <p:nvPr/>
        </p:nvPicPr>
        <p:blipFill>
          <a:blip r:embed="rId5"/>
          <a:stretch>
            <a:fillRect/>
          </a:stretch>
        </p:blipFill>
        <p:spPr>
          <a:xfrm>
            <a:off x="694575" y="2383604"/>
            <a:ext cx="4717529" cy="3830472"/>
          </a:xfrm>
          <a:prstGeom prst="rect">
            <a:avLst/>
          </a:prstGeom>
        </p:spPr>
      </p:pic>
      <p:sp>
        <p:nvSpPr>
          <p:cNvPr id="5" name="ZoneTexte 4">
            <a:extLst>
              <a:ext uri="{FF2B5EF4-FFF2-40B4-BE49-F238E27FC236}">
                <a16:creationId xmlns:a16="http://schemas.microsoft.com/office/drawing/2014/main" id="{337E8432-BF0C-A4F1-B7E8-6E2C1F991FAE}"/>
              </a:ext>
            </a:extLst>
          </p:cNvPr>
          <p:cNvSpPr txBox="1"/>
          <p:nvPr/>
        </p:nvSpPr>
        <p:spPr>
          <a:xfrm>
            <a:off x="2051685" y="-915"/>
            <a:ext cx="3827046" cy="2302434"/>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288000" tIns="144000" rIns="288000" bIns="144000" rtlCol="0" anchor="ctr">
            <a:spAutoFit/>
          </a:bodyPr>
          <a:lstStyle>
            <a:defPPr>
              <a:defRPr lang="en-US"/>
            </a:defPPr>
            <a:lvl1pPr>
              <a:lnSpc>
                <a:spcPts val="3380"/>
              </a:lnSpc>
              <a:spcAft>
                <a:spcPts val="800"/>
              </a:spcAft>
              <a:defRPr sz="2400">
                <a:effectLst/>
                <a:latin typeface="Arial" panose="020B0604020202020204" pitchFamily="34" charset="0"/>
                <a:ea typeface="Calibri" panose="020F0502020204030204" pitchFamily="34" charset="0"/>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fr-FR" sz="1800" dirty="0">
                <a:solidFill>
                  <a:schemeClr val="tx1"/>
                </a:solidFill>
              </a:rPr>
              <a:t>Il y a </a:t>
            </a:r>
            <a:r>
              <a:rPr lang="fr-FR" sz="1800" b="1" dirty="0">
                <a:solidFill>
                  <a:schemeClr val="tx1"/>
                </a:solidFill>
                <a:latin typeface="BelleAllureCE" panose="02000803000000000000" pitchFamily="2" charset="0"/>
              </a:rPr>
              <a:t>9</a:t>
            </a:r>
            <a:r>
              <a:rPr lang="fr-FR" sz="1800" dirty="0">
                <a:solidFill>
                  <a:schemeClr val="tx1"/>
                </a:solidFill>
              </a:rPr>
              <a:t> verres à ranger, mais j’en ai cassé deux.</a:t>
            </a:r>
          </a:p>
          <a:p>
            <a:r>
              <a:rPr lang="fr-FR" sz="1800" b="1" dirty="0">
                <a:solidFill>
                  <a:schemeClr val="tx1"/>
                </a:solidFill>
              </a:rPr>
              <a:t>Combien de verres sont intacts ?</a:t>
            </a:r>
            <a:endParaRPr lang="fr-FR" sz="1800" dirty="0">
              <a:solidFill>
                <a:schemeClr val="tx1"/>
              </a:solidFill>
            </a:endParaRPr>
          </a:p>
        </p:txBody>
      </p:sp>
      <p:pic>
        <p:nvPicPr>
          <p:cNvPr id="7" name="Image 6">
            <a:extLst>
              <a:ext uri="{FF2B5EF4-FFF2-40B4-BE49-F238E27FC236}">
                <a16:creationId xmlns:a16="http://schemas.microsoft.com/office/drawing/2014/main" id="{DB9099D3-9FB0-375A-609F-5F7F707D93C4}"/>
              </a:ext>
            </a:extLst>
          </p:cNvPr>
          <p:cNvPicPr>
            <a:picLocks noChangeAspect="1"/>
          </p:cNvPicPr>
          <p:nvPr/>
        </p:nvPicPr>
        <p:blipFill>
          <a:blip r:embed="rId6"/>
          <a:stretch>
            <a:fillRect/>
          </a:stretch>
        </p:blipFill>
        <p:spPr>
          <a:xfrm>
            <a:off x="944332" y="125949"/>
            <a:ext cx="1362758" cy="1343564"/>
          </a:xfrm>
          <a:prstGeom prst="rect">
            <a:avLst/>
          </a:prstGeom>
        </p:spPr>
      </p:pic>
    </p:spTree>
    <p:extLst>
      <p:ext uri="{BB962C8B-B14F-4D97-AF65-F5344CB8AC3E}">
        <p14:creationId xmlns:p14="http://schemas.microsoft.com/office/powerpoint/2010/main" val="4910126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1063376" y="2739441"/>
              <a:ext cx="7674795" cy="2372957"/>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compare des longueurs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J’identifie des formes géométriques</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EEC4C4-F077-CA87-B3DA-7E4ED66B6AFB}"/>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E9A3EF30-26CD-3691-7AFB-641D4C35A477}"/>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472E2074-AB6C-DA4C-840C-3751FD378C79}"/>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4427057E-0624-4842-CA89-E4A7B6ECC761}"/>
              </a:ext>
            </a:extLst>
          </p:cNvPr>
          <p:cNvSpPr txBox="1"/>
          <p:nvPr/>
        </p:nvSpPr>
        <p:spPr>
          <a:xfrm>
            <a:off x="8212081" y="271171"/>
            <a:ext cx="2119043" cy="492443"/>
          </a:xfrm>
          <a:prstGeom prst="rect">
            <a:avLst/>
          </a:prstGeom>
          <a:noFill/>
        </p:spPr>
        <p:txBody>
          <a:bodyPr wrap="square" rtlCol="0">
            <a:spAutoFit/>
          </a:bodyPr>
          <a:lstStyle/>
          <a:p>
            <a:r>
              <a:rPr lang="fr-FR" sz="2600" dirty="0"/>
              <a:t>Relis la leçon</a:t>
            </a:r>
          </a:p>
        </p:txBody>
      </p:sp>
      <p:sp>
        <p:nvSpPr>
          <p:cNvPr id="3" name="ZoneTexte 2">
            <a:extLst>
              <a:ext uri="{FF2B5EF4-FFF2-40B4-BE49-F238E27FC236}">
                <a16:creationId xmlns:a16="http://schemas.microsoft.com/office/drawing/2014/main" id="{2C26A806-8EA5-05F2-21E8-DBBB6557896C}"/>
              </a:ext>
            </a:extLst>
          </p:cNvPr>
          <p:cNvSpPr txBox="1"/>
          <p:nvPr/>
        </p:nvSpPr>
        <p:spPr>
          <a:xfrm>
            <a:off x="398123" y="1951672"/>
            <a:ext cx="5468421" cy="3539430"/>
          </a:xfrm>
          <a:prstGeom prst="rect">
            <a:avLst/>
          </a:prstGeom>
          <a:noFill/>
        </p:spPr>
        <p:txBody>
          <a:bodyPr wrap="square">
            <a:spAutoFit/>
          </a:bodyPr>
          <a:lstStyle/>
          <a:p>
            <a:r>
              <a:rPr lang="fr-FR" sz="3200" dirty="0"/>
              <a:t>Nous allons continuer à travailler sur les mesures de longueur. </a:t>
            </a:r>
          </a:p>
          <a:p>
            <a:endParaRPr lang="fr-FR" sz="3200" dirty="0"/>
          </a:p>
          <a:p>
            <a:r>
              <a:rPr lang="fr-FR" sz="3200" dirty="0"/>
              <a:t>Souvenez-vous comment nous avons comparé les longueurs la dernière fois. </a:t>
            </a:r>
          </a:p>
        </p:txBody>
      </p:sp>
      <p:pic>
        <p:nvPicPr>
          <p:cNvPr id="5" name="Image 4">
            <a:extLst>
              <a:ext uri="{FF2B5EF4-FFF2-40B4-BE49-F238E27FC236}">
                <a16:creationId xmlns:a16="http://schemas.microsoft.com/office/drawing/2014/main" id="{BCD903D8-2932-32B1-A1C8-AF7C60D9BBDA}"/>
              </a:ext>
            </a:extLst>
          </p:cNvPr>
          <p:cNvPicPr>
            <a:picLocks noChangeAspect="1"/>
          </p:cNvPicPr>
          <p:nvPr/>
        </p:nvPicPr>
        <p:blipFill>
          <a:blip r:embed="rId3"/>
          <a:stretch>
            <a:fillRect/>
          </a:stretch>
        </p:blipFill>
        <p:spPr>
          <a:xfrm>
            <a:off x="2942496" y="176410"/>
            <a:ext cx="957596" cy="1174409"/>
          </a:xfrm>
          <a:prstGeom prst="rect">
            <a:avLst/>
          </a:prstGeom>
        </p:spPr>
      </p:pic>
      <p:pic>
        <p:nvPicPr>
          <p:cNvPr id="12" name="Image 11">
            <a:extLst>
              <a:ext uri="{FF2B5EF4-FFF2-40B4-BE49-F238E27FC236}">
                <a16:creationId xmlns:a16="http://schemas.microsoft.com/office/drawing/2014/main" id="{0CCB7ACC-8F91-4985-21D1-4200C5405089}"/>
              </a:ext>
            </a:extLst>
          </p:cNvPr>
          <p:cNvPicPr>
            <a:picLocks noChangeAspect="1"/>
          </p:cNvPicPr>
          <p:nvPr/>
        </p:nvPicPr>
        <p:blipFill>
          <a:blip r:embed="rId4"/>
          <a:stretch>
            <a:fillRect/>
          </a:stretch>
        </p:blipFill>
        <p:spPr>
          <a:xfrm>
            <a:off x="7201771" y="1011567"/>
            <a:ext cx="3562533" cy="4959605"/>
          </a:xfrm>
          <a:prstGeom prst="rect">
            <a:avLst/>
          </a:prstGeom>
        </p:spPr>
      </p:pic>
    </p:spTree>
    <p:extLst>
      <p:ext uri="{BB962C8B-B14F-4D97-AF65-F5344CB8AC3E}">
        <p14:creationId xmlns:p14="http://schemas.microsoft.com/office/powerpoint/2010/main" val="35551763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41673C-60F5-53D3-5740-E047BB82955F}"/>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5EE1D83D-F16D-BFDC-3329-7291391F486B}"/>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8E8EDB36-CDCE-CD29-8B06-99B432352E88}"/>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24EFCB4B-7307-0AF5-676E-AE3944A0A67D}"/>
              </a:ext>
            </a:extLst>
          </p:cNvPr>
          <p:cNvSpPr txBox="1"/>
          <p:nvPr/>
        </p:nvSpPr>
        <p:spPr>
          <a:xfrm>
            <a:off x="6412095" y="635474"/>
            <a:ext cx="5476126" cy="492443"/>
          </a:xfrm>
          <a:prstGeom prst="rect">
            <a:avLst/>
          </a:prstGeom>
          <a:noFill/>
        </p:spPr>
        <p:txBody>
          <a:bodyPr wrap="square" rtlCol="0">
            <a:spAutoFit/>
          </a:bodyPr>
          <a:lstStyle/>
          <a:p>
            <a:r>
              <a:rPr lang="fr-FR" sz="2600" dirty="0"/>
              <a:t>Quelles figures géométriques vois-tu ?</a:t>
            </a:r>
          </a:p>
        </p:txBody>
      </p:sp>
      <p:pic>
        <p:nvPicPr>
          <p:cNvPr id="2" name="Picture 2" descr="fiche › Pride Mobility France">
            <a:extLst>
              <a:ext uri="{FF2B5EF4-FFF2-40B4-BE49-F238E27FC236}">
                <a16:creationId xmlns:a16="http://schemas.microsoft.com/office/drawing/2014/main" id="{3D1C2D26-7541-6D07-DA62-33556B4A88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0474" y="198061"/>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 7">
            <a:extLst>
              <a:ext uri="{FF2B5EF4-FFF2-40B4-BE49-F238E27FC236}">
                <a16:creationId xmlns:a16="http://schemas.microsoft.com/office/drawing/2014/main" id="{E5EF6D33-CF28-E020-C9BE-96F12C8FF068}"/>
              </a:ext>
            </a:extLst>
          </p:cNvPr>
          <p:cNvPicPr>
            <a:picLocks noChangeAspect="1"/>
          </p:cNvPicPr>
          <p:nvPr/>
        </p:nvPicPr>
        <p:blipFill>
          <a:blip r:embed="rId4"/>
          <a:stretch>
            <a:fillRect/>
          </a:stretch>
        </p:blipFill>
        <p:spPr>
          <a:xfrm>
            <a:off x="2184693" y="443535"/>
            <a:ext cx="3515385" cy="4678268"/>
          </a:xfrm>
          <a:prstGeom prst="rect">
            <a:avLst/>
          </a:prstGeom>
        </p:spPr>
      </p:pic>
      <p:pic>
        <p:nvPicPr>
          <p:cNvPr id="4098" name="Picture 2" descr="Minuterie de 10 Minutes – 123Timer">
            <a:extLst>
              <a:ext uri="{FF2B5EF4-FFF2-40B4-BE49-F238E27FC236}">
                <a16:creationId xmlns:a16="http://schemas.microsoft.com/office/drawing/2014/main" id="{B8FC586F-A2B7-F41E-7A01-79159EFC897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0737" y="5367277"/>
            <a:ext cx="1031648" cy="1031648"/>
          </a:xfrm>
          <a:prstGeom prst="rect">
            <a:avLst/>
          </a:prstGeom>
          <a:noFill/>
          <a:extLst>
            <a:ext uri="{909E8E84-426E-40DD-AFC4-6F175D3DCCD1}">
              <a14:hiddenFill xmlns:a14="http://schemas.microsoft.com/office/drawing/2010/main">
                <a:solidFill>
                  <a:srgbClr val="FFFFFF"/>
                </a:solidFill>
              </a14:hiddenFill>
            </a:ext>
          </a:extLst>
        </p:spPr>
      </p:pic>
      <p:pic>
        <p:nvPicPr>
          <p:cNvPr id="9" name="Image 8" descr="Une image contenant plein air, nuage, ciel, bâtiment&#10;&#10;Description générée automatiquement">
            <a:extLst>
              <a:ext uri="{FF2B5EF4-FFF2-40B4-BE49-F238E27FC236}">
                <a16:creationId xmlns:a16="http://schemas.microsoft.com/office/drawing/2014/main" id="{760E964D-25C2-71CF-18FB-E87B63538C7A}"/>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6096000" y="1877889"/>
            <a:ext cx="6049611" cy="3243914"/>
          </a:xfrm>
          <a:prstGeom prst="rect">
            <a:avLst/>
          </a:prstGeom>
        </p:spPr>
      </p:pic>
    </p:spTree>
    <p:extLst>
      <p:ext uri="{BB962C8B-B14F-4D97-AF65-F5344CB8AC3E}">
        <p14:creationId xmlns:p14="http://schemas.microsoft.com/office/powerpoint/2010/main" val="9386281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78FBA9-2667-E9BD-3279-FD650643C138}"/>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1A0A70AF-2D30-72F7-CC4A-58C1165581D7}"/>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8120BF9A-2256-B48B-3585-85159A17D86C}"/>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2" descr="fiche › Pride Mobility France">
            <a:extLst>
              <a:ext uri="{FF2B5EF4-FFF2-40B4-BE49-F238E27FC236}">
                <a16:creationId xmlns:a16="http://schemas.microsoft.com/office/drawing/2014/main" id="{28BFC0DC-EF53-E29F-CC25-7021FC82E9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0474" y="198061"/>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 7">
            <a:extLst>
              <a:ext uri="{FF2B5EF4-FFF2-40B4-BE49-F238E27FC236}">
                <a16:creationId xmlns:a16="http://schemas.microsoft.com/office/drawing/2014/main" id="{A6F63E86-4D58-42DD-8328-823BD6F351FC}"/>
              </a:ext>
            </a:extLst>
          </p:cNvPr>
          <p:cNvPicPr>
            <a:picLocks noChangeAspect="1"/>
          </p:cNvPicPr>
          <p:nvPr/>
        </p:nvPicPr>
        <p:blipFill>
          <a:blip r:embed="rId4"/>
          <a:stretch>
            <a:fillRect/>
          </a:stretch>
        </p:blipFill>
        <p:spPr>
          <a:xfrm>
            <a:off x="2184693" y="443535"/>
            <a:ext cx="3515385" cy="4678268"/>
          </a:xfrm>
          <a:prstGeom prst="rect">
            <a:avLst/>
          </a:prstGeom>
        </p:spPr>
      </p:pic>
      <p:pic>
        <p:nvPicPr>
          <p:cNvPr id="4098" name="Picture 2" descr="Minuterie de 10 Minutes – 123Timer">
            <a:extLst>
              <a:ext uri="{FF2B5EF4-FFF2-40B4-BE49-F238E27FC236}">
                <a16:creationId xmlns:a16="http://schemas.microsoft.com/office/drawing/2014/main" id="{CE960E08-F0E2-C16F-25B1-F009797C1E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0737" y="5367277"/>
            <a:ext cx="1031648" cy="1031648"/>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1D3F6E99-14EB-E97B-31B5-AAEAB41BB743}"/>
              </a:ext>
            </a:extLst>
          </p:cNvPr>
          <p:cNvPicPr>
            <a:picLocks noChangeAspect="1"/>
          </p:cNvPicPr>
          <p:nvPr/>
        </p:nvPicPr>
        <p:blipFill>
          <a:blip r:embed="rId6"/>
          <a:stretch>
            <a:fillRect/>
          </a:stretch>
        </p:blipFill>
        <p:spPr>
          <a:xfrm>
            <a:off x="6226247" y="1939848"/>
            <a:ext cx="5868637" cy="3181955"/>
          </a:xfrm>
          <a:prstGeom prst="rect">
            <a:avLst/>
          </a:prstGeom>
        </p:spPr>
      </p:pic>
    </p:spTree>
    <p:extLst>
      <p:ext uri="{BB962C8B-B14F-4D97-AF65-F5344CB8AC3E}">
        <p14:creationId xmlns:p14="http://schemas.microsoft.com/office/powerpoint/2010/main" val="23737762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98047B5-7A54-A816-F539-2F02E18E4993}"/>
                </a:ext>
              </a:extLst>
            </p:cNvPr>
            <p:cNvSpPr txBox="1"/>
            <p:nvPr/>
          </p:nvSpPr>
          <p:spPr>
            <a:xfrm>
              <a:off x="1017142" y="2762493"/>
              <a:ext cx="7741577" cy="1025352"/>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mesure et compare des longueurs</a:t>
              </a: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566647-C56F-246C-CE95-93E68D96E6BD}"/>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7F09B795-8AD6-C330-AAD7-EF3CAC140DA4}"/>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B1FE6D6B-5361-2D9F-7E7B-4B81B7E7156A}"/>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2" name="Picture 2" descr="fiche › Pride Mobility France">
            <a:extLst>
              <a:ext uri="{FF2B5EF4-FFF2-40B4-BE49-F238E27FC236}">
                <a16:creationId xmlns:a16="http://schemas.microsoft.com/office/drawing/2014/main" id="{812F66A0-06CA-C4BD-15C1-EE65DE1C37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0474" y="198061"/>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8" name="Image 7">
            <a:extLst>
              <a:ext uri="{FF2B5EF4-FFF2-40B4-BE49-F238E27FC236}">
                <a16:creationId xmlns:a16="http://schemas.microsoft.com/office/drawing/2014/main" id="{5C6FDD6A-4C2F-41CD-7966-0ACE2D1C1F7D}"/>
              </a:ext>
            </a:extLst>
          </p:cNvPr>
          <p:cNvPicPr>
            <a:picLocks noChangeAspect="1"/>
          </p:cNvPicPr>
          <p:nvPr/>
        </p:nvPicPr>
        <p:blipFill>
          <a:blip r:embed="rId4"/>
          <a:stretch>
            <a:fillRect/>
          </a:stretch>
        </p:blipFill>
        <p:spPr>
          <a:xfrm>
            <a:off x="2184693" y="443535"/>
            <a:ext cx="3515385" cy="4678268"/>
          </a:xfrm>
          <a:prstGeom prst="rect">
            <a:avLst/>
          </a:prstGeom>
        </p:spPr>
      </p:pic>
      <p:pic>
        <p:nvPicPr>
          <p:cNvPr id="4098" name="Picture 2" descr="Minuterie de 10 Minutes – 123Timer">
            <a:extLst>
              <a:ext uri="{FF2B5EF4-FFF2-40B4-BE49-F238E27FC236}">
                <a16:creationId xmlns:a16="http://schemas.microsoft.com/office/drawing/2014/main" id="{AD37F4C0-4D0F-BCE8-E3CA-750F5D83BC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0737" y="5367277"/>
            <a:ext cx="1031648" cy="1031648"/>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 2">
            <a:extLst>
              <a:ext uri="{FF2B5EF4-FFF2-40B4-BE49-F238E27FC236}">
                <a16:creationId xmlns:a16="http://schemas.microsoft.com/office/drawing/2014/main" id="{AE29DF52-D411-FCF5-C98E-CCE84ED528E2}"/>
              </a:ext>
            </a:extLst>
          </p:cNvPr>
          <p:cNvPicPr>
            <a:picLocks noChangeAspect="1"/>
          </p:cNvPicPr>
          <p:nvPr/>
        </p:nvPicPr>
        <p:blipFill>
          <a:blip r:embed="rId6"/>
          <a:stretch>
            <a:fillRect/>
          </a:stretch>
        </p:blipFill>
        <p:spPr>
          <a:xfrm>
            <a:off x="6753551" y="821932"/>
            <a:ext cx="3952117" cy="5298356"/>
          </a:xfrm>
          <a:prstGeom prst="rect">
            <a:avLst/>
          </a:prstGeom>
        </p:spPr>
      </p:pic>
      <p:pic>
        <p:nvPicPr>
          <p:cNvPr id="4" name="Picture 2" descr="fiche › Pride Mobility France">
            <a:extLst>
              <a:ext uri="{FF2B5EF4-FFF2-40B4-BE49-F238E27FC236}">
                <a16:creationId xmlns:a16="http://schemas.microsoft.com/office/drawing/2014/main" id="{783F4A03-4726-11BA-B25B-9F570C86ED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47673" y="249769"/>
            <a:ext cx="1144327" cy="1144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85633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DFCD65-E48E-89A8-50A0-FA05CD1D7711}"/>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BAAC1BC4-D401-B8BF-0035-E6F7000C69D7}"/>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33080470-7D71-547C-7C26-B4CABDE5E8BD}"/>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CCDC8807-DE7D-B43F-2C2A-680760EF520D}"/>
              </a:ext>
            </a:extLst>
          </p:cNvPr>
          <p:cNvSpPr txBox="1"/>
          <p:nvPr/>
        </p:nvSpPr>
        <p:spPr>
          <a:xfrm>
            <a:off x="279051" y="1829094"/>
            <a:ext cx="5657964" cy="4524315"/>
          </a:xfrm>
          <a:prstGeom prst="rect">
            <a:avLst/>
          </a:prstGeom>
          <a:noFill/>
        </p:spPr>
        <p:txBody>
          <a:bodyPr wrap="square">
            <a:spAutoFit/>
          </a:bodyPr>
          <a:lstStyle/>
          <a:p>
            <a:r>
              <a:rPr lang="fr-FR" sz="3200" dirty="0"/>
              <a:t>Tu as une petite bande de papier qu’on appelle </a:t>
            </a:r>
            <a:r>
              <a:rPr lang="fr-FR" sz="3200" b="1" dirty="0"/>
              <a:t>bande unité</a:t>
            </a:r>
            <a:r>
              <a:rPr lang="fr-FR" sz="3200" dirty="0"/>
              <a:t>. </a:t>
            </a:r>
          </a:p>
          <a:p>
            <a:r>
              <a:rPr lang="fr-FR" sz="3200" dirty="0"/>
              <a:t>Elle va te servir à comparer les bandes. </a:t>
            </a:r>
          </a:p>
          <a:p>
            <a:r>
              <a:rPr lang="fr-FR" sz="3200" dirty="0"/>
              <a:t>Par exemple, si je me sers de la bande unité, je peux mesurer la bande orange. Il faut reporter 4 fois la bande unité pour avoir la bande orange.</a:t>
            </a:r>
          </a:p>
        </p:txBody>
      </p:sp>
      <p:pic>
        <p:nvPicPr>
          <p:cNvPr id="5" name="Image 4">
            <a:extLst>
              <a:ext uri="{FF2B5EF4-FFF2-40B4-BE49-F238E27FC236}">
                <a16:creationId xmlns:a16="http://schemas.microsoft.com/office/drawing/2014/main" id="{A8115189-D19B-5498-8FF1-B333BBDCB9DD}"/>
              </a:ext>
            </a:extLst>
          </p:cNvPr>
          <p:cNvPicPr>
            <a:picLocks noChangeAspect="1"/>
          </p:cNvPicPr>
          <p:nvPr/>
        </p:nvPicPr>
        <p:blipFill>
          <a:blip r:embed="rId3"/>
          <a:stretch>
            <a:fillRect/>
          </a:stretch>
        </p:blipFill>
        <p:spPr>
          <a:xfrm>
            <a:off x="1025842" y="65699"/>
            <a:ext cx="1226327" cy="1631994"/>
          </a:xfrm>
          <a:prstGeom prst="rect">
            <a:avLst/>
          </a:prstGeom>
        </p:spPr>
      </p:pic>
      <p:pic>
        <p:nvPicPr>
          <p:cNvPr id="9" name="Picture 2" descr="Guirlande colorée en papier - Quo Vadis">
            <a:extLst>
              <a:ext uri="{FF2B5EF4-FFF2-40B4-BE49-F238E27FC236}">
                <a16:creationId xmlns:a16="http://schemas.microsoft.com/office/drawing/2014/main" id="{DF2FA8F2-B783-3B76-1A74-3DDBCBD5031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9644" t="24217" r="10862" b="50837"/>
          <a:stretch>
            <a:fillRect/>
          </a:stretch>
        </p:blipFill>
        <p:spPr bwMode="auto">
          <a:xfrm>
            <a:off x="2517186" y="504591"/>
            <a:ext cx="174641" cy="317342"/>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fiche › Pride Mobility France">
            <a:extLst>
              <a:ext uri="{FF2B5EF4-FFF2-40B4-BE49-F238E27FC236}">
                <a16:creationId xmlns:a16="http://schemas.microsoft.com/office/drawing/2014/main" id="{1BBE1DAA-76F1-DC9B-3D03-9368D0FD5E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047673" y="249769"/>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14" name="Image 13">
            <a:extLst>
              <a:ext uri="{FF2B5EF4-FFF2-40B4-BE49-F238E27FC236}">
                <a16:creationId xmlns:a16="http://schemas.microsoft.com/office/drawing/2014/main" id="{5807655A-7DD4-1546-64A4-E3F72A59BC9E}"/>
              </a:ext>
            </a:extLst>
          </p:cNvPr>
          <p:cNvPicPr>
            <a:picLocks noChangeAspect="1"/>
          </p:cNvPicPr>
          <p:nvPr/>
        </p:nvPicPr>
        <p:blipFill>
          <a:blip r:embed="rId6"/>
          <a:stretch>
            <a:fillRect/>
          </a:stretch>
        </p:blipFill>
        <p:spPr>
          <a:xfrm>
            <a:off x="6753551" y="821932"/>
            <a:ext cx="3952117" cy="5298356"/>
          </a:xfrm>
          <a:prstGeom prst="rect">
            <a:avLst/>
          </a:prstGeom>
        </p:spPr>
      </p:pic>
    </p:spTree>
    <p:extLst>
      <p:ext uri="{BB962C8B-B14F-4D97-AF65-F5344CB8AC3E}">
        <p14:creationId xmlns:p14="http://schemas.microsoft.com/office/powerpoint/2010/main" val="33073208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226EEC-C86C-FECA-F830-411B4A08A74F}"/>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471D92AD-532B-16EE-68A6-FC3510429EFC}"/>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33E16C22-42E8-7845-8C84-61EA8C3FF9F7}"/>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10" name="Image 9">
            <a:extLst>
              <a:ext uri="{FF2B5EF4-FFF2-40B4-BE49-F238E27FC236}">
                <a16:creationId xmlns:a16="http://schemas.microsoft.com/office/drawing/2014/main" id="{7BBE5F44-534C-0625-1D1C-7DB13C5E8024}"/>
              </a:ext>
            </a:extLst>
          </p:cNvPr>
          <p:cNvPicPr>
            <a:picLocks noChangeAspect="1"/>
          </p:cNvPicPr>
          <p:nvPr/>
        </p:nvPicPr>
        <p:blipFill>
          <a:blip r:embed="rId3"/>
          <a:stretch>
            <a:fillRect/>
          </a:stretch>
        </p:blipFill>
        <p:spPr>
          <a:xfrm>
            <a:off x="10560829" y="196524"/>
            <a:ext cx="1352120" cy="1889930"/>
          </a:xfrm>
          <a:prstGeom prst="rect">
            <a:avLst/>
          </a:prstGeom>
        </p:spPr>
      </p:pic>
      <p:sp>
        <p:nvSpPr>
          <p:cNvPr id="11" name="ZoneTexte 10">
            <a:extLst>
              <a:ext uri="{FF2B5EF4-FFF2-40B4-BE49-F238E27FC236}">
                <a16:creationId xmlns:a16="http://schemas.microsoft.com/office/drawing/2014/main" id="{FF0FA5BC-15AE-CEC9-E54E-3ACACC4F0049}"/>
              </a:ext>
            </a:extLst>
          </p:cNvPr>
          <p:cNvSpPr txBox="1"/>
          <p:nvPr/>
        </p:nvSpPr>
        <p:spPr>
          <a:xfrm>
            <a:off x="6768103" y="2782669"/>
            <a:ext cx="5232113" cy="129266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Les apprentis géomètres</a:t>
            </a:r>
          </a:p>
          <a:p>
            <a:r>
              <a:rPr lang="fr-FR" sz="2600" b="1" dirty="0"/>
              <a:t>2/ </a:t>
            </a:r>
            <a:r>
              <a:rPr lang="fr-FR" sz="2600" dirty="0"/>
              <a:t>Avance à ton rythme</a:t>
            </a:r>
            <a:endParaRPr lang="fr-FR" sz="2600" b="1" dirty="0"/>
          </a:p>
        </p:txBody>
      </p:sp>
      <p:sp>
        <p:nvSpPr>
          <p:cNvPr id="4" name="ZoneTexte 3">
            <a:extLst>
              <a:ext uri="{FF2B5EF4-FFF2-40B4-BE49-F238E27FC236}">
                <a16:creationId xmlns:a16="http://schemas.microsoft.com/office/drawing/2014/main" id="{F7D9348A-DCCC-FE08-C404-2F20F34BB8B4}"/>
              </a:ext>
            </a:extLst>
          </p:cNvPr>
          <p:cNvSpPr txBox="1"/>
          <p:nvPr/>
        </p:nvSpPr>
        <p:spPr>
          <a:xfrm>
            <a:off x="279051" y="1829094"/>
            <a:ext cx="5657964" cy="4031873"/>
          </a:xfrm>
          <a:prstGeom prst="rect">
            <a:avLst/>
          </a:prstGeom>
          <a:noFill/>
        </p:spPr>
        <p:txBody>
          <a:bodyPr wrap="square">
            <a:spAutoFit/>
          </a:bodyPr>
          <a:lstStyle/>
          <a:p>
            <a:r>
              <a:rPr lang="fr-FR" sz="3200" dirty="0"/>
              <a:t>Tu as une grande bande de papier. </a:t>
            </a:r>
          </a:p>
          <a:p>
            <a:endParaRPr lang="fr-FR" sz="3200" dirty="0"/>
          </a:p>
          <a:p>
            <a:r>
              <a:rPr lang="fr-FR" sz="3200" dirty="0"/>
              <a:t>Découpe-la en </a:t>
            </a:r>
            <a:r>
              <a:rPr lang="fr-FR" sz="3200" u="sng" dirty="0"/>
              <a:t>deux bandes </a:t>
            </a:r>
            <a:r>
              <a:rPr lang="fr-FR" sz="3200" dirty="0"/>
              <a:t>:</a:t>
            </a:r>
          </a:p>
          <a:p>
            <a:r>
              <a:rPr lang="fr-FR" sz="3200" dirty="0"/>
              <a:t>– une bande qui fait </a:t>
            </a:r>
            <a:r>
              <a:rPr lang="fr-FR" sz="3200" b="1" dirty="0"/>
              <a:t>3</a:t>
            </a:r>
            <a:r>
              <a:rPr lang="fr-FR" sz="3200" dirty="0"/>
              <a:t> bandes unités de long ;</a:t>
            </a:r>
          </a:p>
          <a:p>
            <a:r>
              <a:rPr lang="fr-FR" sz="3200" dirty="0"/>
              <a:t>– une bande qui fait </a:t>
            </a:r>
            <a:r>
              <a:rPr lang="fr-FR" sz="3200" b="1" dirty="0"/>
              <a:t>6</a:t>
            </a:r>
            <a:r>
              <a:rPr lang="fr-FR" sz="3200" dirty="0"/>
              <a:t> bandes unités de long.</a:t>
            </a:r>
          </a:p>
        </p:txBody>
      </p:sp>
      <p:pic>
        <p:nvPicPr>
          <p:cNvPr id="7170" name="Picture 2" descr="Guirlande colorée en papier - Quo Vadis">
            <a:extLst>
              <a:ext uri="{FF2B5EF4-FFF2-40B4-BE49-F238E27FC236}">
                <a16:creationId xmlns:a16="http://schemas.microsoft.com/office/drawing/2014/main" id="{D45AEC7B-8810-96DB-D9CC-0B3F936A4CA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7131" r="11357"/>
          <a:stretch>
            <a:fillRect/>
          </a:stretch>
        </p:blipFill>
        <p:spPr bwMode="auto">
          <a:xfrm>
            <a:off x="1926445" y="196524"/>
            <a:ext cx="211755" cy="1272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51007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D0D66-E3CE-9FBA-AFDA-3C9CEB3F3C34}"/>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20E5D1A-4693-68FE-FA7D-C125D18B1670}"/>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D465541-000E-036E-478A-D4393A4B089B}"/>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251AE38B-0CE2-1DCD-89F9-1E3A2D43144A}"/>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7E24043A-C46F-78F7-516C-967CCECD8811}"/>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sp>
        <p:nvSpPr>
          <p:cNvPr id="7" name="ZoneTexte 6">
            <a:extLst>
              <a:ext uri="{FF2B5EF4-FFF2-40B4-BE49-F238E27FC236}">
                <a16:creationId xmlns:a16="http://schemas.microsoft.com/office/drawing/2014/main" id="{E8F68F07-F166-CE0B-ECA8-687B70AA61FA}"/>
              </a:ext>
            </a:extLst>
          </p:cNvPr>
          <p:cNvSpPr txBox="1"/>
          <p:nvPr/>
        </p:nvSpPr>
        <p:spPr>
          <a:xfrm>
            <a:off x="1130158" y="1659285"/>
            <a:ext cx="9842642" cy="3539430"/>
          </a:xfrm>
          <a:prstGeom prst="rect">
            <a:avLst/>
          </a:prstGeom>
          <a:noFill/>
        </p:spPr>
        <p:txBody>
          <a:bodyPr wrap="square">
            <a:spAutoFit/>
          </a:bodyPr>
          <a:lstStyle/>
          <a:p>
            <a:r>
              <a:rPr lang="fr-FR" sz="3200" dirty="0"/>
              <a:t>Cette règle mesure un mètre. </a:t>
            </a:r>
          </a:p>
          <a:p>
            <a:endParaRPr lang="fr-FR" sz="3200" dirty="0"/>
          </a:p>
          <a:p>
            <a:r>
              <a:rPr lang="fr-FR" sz="3200" dirty="0">
                <a:solidFill>
                  <a:srgbClr val="0070C0"/>
                </a:solidFill>
              </a:rPr>
              <a:t>Le mètre</a:t>
            </a:r>
            <a:r>
              <a:rPr lang="fr-FR" sz="3200" dirty="0"/>
              <a:t>, c’est une </a:t>
            </a:r>
            <a:r>
              <a:rPr lang="fr-FR" sz="3200" b="1" dirty="0"/>
              <a:t>unité de mesure de longueur</a:t>
            </a:r>
            <a:r>
              <a:rPr lang="fr-FR" sz="3200" dirty="0"/>
              <a:t>, c’est un outil pour compter ou comparer des choses. </a:t>
            </a:r>
          </a:p>
          <a:p>
            <a:endParaRPr lang="fr-FR" sz="3200" dirty="0">
              <a:solidFill>
                <a:srgbClr val="0070C0"/>
              </a:solidFill>
            </a:endParaRPr>
          </a:p>
          <a:p>
            <a:r>
              <a:rPr lang="fr-FR" sz="3200" dirty="0"/>
              <a:t>Par exemple, si tu veux savoir la longueur d’un objet, tu peux utiliser la règle.</a:t>
            </a:r>
          </a:p>
        </p:txBody>
      </p:sp>
      <p:pic>
        <p:nvPicPr>
          <p:cNvPr id="1026" name="Picture 2" descr="RÈGLE TABLEAU 1M - boutiquescolaire.com">
            <a:extLst>
              <a:ext uri="{FF2B5EF4-FFF2-40B4-BE49-F238E27FC236}">
                <a16:creationId xmlns:a16="http://schemas.microsoft.com/office/drawing/2014/main" id="{318B565F-8262-2518-52AA-55CCDE0A45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5039" y="52078"/>
            <a:ext cx="1071562" cy="1071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88784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DB5673-F73C-3C7F-AA48-3FBAD9B032CA}"/>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1AC5A136-3A67-CA63-E9D5-80C0922059F3}"/>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CA3021EB-A79A-F767-A328-BA3F8CE4744A}"/>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12A7BD83-7FD1-3029-6033-6AE46F2A462B}"/>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CC614817-FD95-0823-AEEB-5FCFE8EA8F1B}"/>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sp>
        <p:nvSpPr>
          <p:cNvPr id="7" name="ZoneTexte 6">
            <a:extLst>
              <a:ext uri="{FF2B5EF4-FFF2-40B4-BE49-F238E27FC236}">
                <a16:creationId xmlns:a16="http://schemas.microsoft.com/office/drawing/2014/main" id="{326B3DC3-579B-EFF0-5DA8-C5F59D69EC9A}"/>
              </a:ext>
            </a:extLst>
          </p:cNvPr>
          <p:cNvSpPr txBox="1"/>
          <p:nvPr/>
        </p:nvSpPr>
        <p:spPr>
          <a:xfrm>
            <a:off x="1130158" y="1659285"/>
            <a:ext cx="9842642" cy="3662541"/>
          </a:xfrm>
          <a:prstGeom prst="rect">
            <a:avLst/>
          </a:prstGeom>
          <a:noFill/>
        </p:spPr>
        <p:txBody>
          <a:bodyPr wrap="square">
            <a:spAutoFit/>
          </a:bodyPr>
          <a:lstStyle/>
          <a:p>
            <a:pPr algn="ctr"/>
            <a:r>
              <a:rPr lang="fr-FR" sz="3200" dirty="0"/>
              <a:t>Est-ce que la mesure de longueur du tableau fait plus ou moins d’un mètre ? </a:t>
            </a:r>
          </a:p>
          <a:p>
            <a:endParaRPr lang="fr-FR" sz="3200" dirty="0"/>
          </a:p>
          <a:p>
            <a:r>
              <a:rPr lang="fr-FR" sz="3200" dirty="0"/>
              <a:t>Ecris </a:t>
            </a:r>
            <a:r>
              <a:rPr lang="fr-FR" sz="3600" b="1" dirty="0">
                <a:solidFill>
                  <a:srgbClr val="0070C0"/>
                </a:solidFill>
              </a:rPr>
              <a:t> +  </a:t>
            </a:r>
            <a:r>
              <a:rPr lang="fr-FR" sz="3200" dirty="0"/>
              <a:t>si tu penses que le tableau mesure plus d’un mètre </a:t>
            </a:r>
          </a:p>
          <a:p>
            <a:r>
              <a:rPr lang="fr-FR" sz="3200" dirty="0"/>
              <a:t>Ecris </a:t>
            </a:r>
            <a:r>
              <a:rPr lang="fr-FR" sz="3600" b="1" dirty="0">
                <a:solidFill>
                  <a:srgbClr val="0070C0"/>
                </a:solidFill>
              </a:rPr>
              <a:t> –  </a:t>
            </a:r>
            <a:r>
              <a:rPr lang="fr-FR" sz="3200" dirty="0"/>
              <a:t>si tu penses que le tableau mesure moins d’un mètre</a:t>
            </a:r>
          </a:p>
        </p:txBody>
      </p:sp>
      <p:pic>
        <p:nvPicPr>
          <p:cNvPr id="1026" name="Picture 2" descr="RÈGLE TABLEAU 1M - boutiquescolaire.com">
            <a:extLst>
              <a:ext uri="{FF2B5EF4-FFF2-40B4-BE49-F238E27FC236}">
                <a16:creationId xmlns:a16="http://schemas.microsoft.com/office/drawing/2014/main" id="{F4622F75-8C2B-C120-BB73-C6E5486934B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5039" y="52078"/>
            <a:ext cx="1071562" cy="1071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31773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111CC-66E5-8E6F-5498-A6576BF792E7}"/>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B287FEC-6FD3-F824-EF0E-D63A3E29CD8C}"/>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67BD8C6A-290D-7C8B-FA4D-66A305500651}"/>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7468502E-BF2C-8ACA-F64D-8A44AAFA6D7B}"/>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pic>
        <p:nvPicPr>
          <p:cNvPr id="3" name="Image 2">
            <a:extLst>
              <a:ext uri="{FF2B5EF4-FFF2-40B4-BE49-F238E27FC236}">
                <a16:creationId xmlns:a16="http://schemas.microsoft.com/office/drawing/2014/main" id="{C665736F-0839-5362-53BB-3916464158A4}"/>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sp>
        <p:nvSpPr>
          <p:cNvPr id="7" name="ZoneTexte 6">
            <a:extLst>
              <a:ext uri="{FF2B5EF4-FFF2-40B4-BE49-F238E27FC236}">
                <a16:creationId xmlns:a16="http://schemas.microsoft.com/office/drawing/2014/main" id="{734EC956-6C04-FC34-01C7-78077749B2BA}"/>
              </a:ext>
            </a:extLst>
          </p:cNvPr>
          <p:cNvSpPr txBox="1"/>
          <p:nvPr/>
        </p:nvSpPr>
        <p:spPr>
          <a:xfrm>
            <a:off x="595902" y="1123640"/>
            <a:ext cx="11476234" cy="5262979"/>
          </a:xfrm>
          <a:prstGeom prst="rect">
            <a:avLst/>
          </a:prstGeom>
          <a:noFill/>
        </p:spPr>
        <p:txBody>
          <a:bodyPr wrap="square">
            <a:spAutoFit/>
          </a:bodyPr>
          <a:lstStyle/>
          <a:p>
            <a:pPr algn="ctr"/>
            <a:r>
              <a:rPr lang="fr-FR" sz="3200" u="sng" dirty="0"/>
              <a:t>Réponds par </a:t>
            </a:r>
            <a:r>
              <a:rPr lang="fr-FR" sz="4800" b="1" u="sng" dirty="0">
                <a:solidFill>
                  <a:srgbClr val="0070C0"/>
                </a:solidFill>
              </a:rPr>
              <a:t>+</a:t>
            </a:r>
            <a:r>
              <a:rPr lang="fr-FR" sz="3200" b="1" u="sng" dirty="0">
                <a:solidFill>
                  <a:srgbClr val="0070C0"/>
                </a:solidFill>
              </a:rPr>
              <a:t> </a:t>
            </a:r>
            <a:r>
              <a:rPr lang="fr-FR" sz="3200" u="sng" dirty="0"/>
              <a:t>ou</a:t>
            </a:r>
            <a:r>
              <a:rPr lang="fr-FR" sz="3200" b="1" u="sng" dirty="0">
                <a:solidFill>
                  <a:srgbClr val="0070C0"/>
                </a:solidFill>
              </a:rPr>
              <a:t>  </a:t>
            </a:r>
            <a:r>
              <a:rPr lang="fr-FR" sz="4800" b="1" u="sng" dirty="0">
                <a:solidFill>
                  <a:srgbClr val="0070C0"/>
                </a:solidFill>
              </a:rPr>
              <a:t>-</a:t>
            </a:r>
            <a:endParaRPr lang="fr-FR" sz="4800" u="sng" dirty="0"/>
          </a:p>
          <a:p>
            <a:endParaRPr lang="fr-FR" sz="3200" dirty="0"/>
          </a:p>
          <a:p>
            <a:r>
              <a:rPr lang="fr-FR" sz="3200" b="1" dirty="0"/>
              <a:t>1/</a:t>
            </a:r>
            <a:r>
              <a:rPr lang="fr-FR" sz="3200" dirty="0"/>
              <a:t> Est-ce que je mesure plus ou moins d’un mètre ? </a:t>
            </a:r>
          </a:p>
          <a:p>
            <a:r>
              <a:rPr lang="fr-FR" sz="3200" dirty="0"/>
              <a:t>   </a:t>
            </a:r>
          </a:p>
          <a:p>
            <a:r>
              <a:rPr lang="fr-FR" sz="3200" b="1" dirty="0"/>
              <a:t>2/</a:t>
            </a:r>
            <a:r>
              <a:rPr lang="fr-FR" sz="3200" dirty="0"/>
              <a:t> Est-ce que le bureau mesure plus ou moins d’un mètre ? </a:t>
            </a:r>
          </a:p>
          <a:p>
            <a:endParaRPr lang="fr-FR" sz="3200" dirty="0"/>
          </a:p>
          <a:p>
            <a:r>
              <a:rPr lang="fr-FR" sz="3200" b="1" dirty="0"/>
              <a:t>3/</a:t>
            </a:r>
            <a:r>
              <a:rPr lang="fr-FR" sz="3200" dirty="0"/>
              <a:t> Est-ce que la hauteur du plafond mesure plus ou moins de deux mètres ?</a:t>
            </a:r>
            <a:r>
              <a:rPr lang="fr-FR" sz="2800" dirty="0"/>
              <a:t> </a:t>
            </a:r>
          </a:p>
          <a:p>
            <a:endParaRPr lang="fr-FR" sz="3200" dirty="0"/>
          </a:p>
          <a:p>
            <a:r>
              <a:rPr lang="fr-FR" sz="3200" b="1" dirty="0"/>
              <a:t>4/</a:t>
            </a:r>
            <a:r>
              <a:rPr lang="fr-FR" sz="3200" dirty="0"/>
              <a:t> Est-ce qu’une voiture mesure plus ou moins de deux mètres ?</a:t>
            </a:r>
          </a:p>
        </p:txBody>
      </p:sp>
      <p:pic>
        <p:nvPicPr>
          <p:cNvPr id="1026" name="Picture 2" descr="RÈGLE TABLEAU 1M - boutiquescolaire.com">
            <a:extLst>
              <a:ext uri="{FF2B5EF4-FFF2-40B4-BE49-F238E27FC236}">
                <a16:creationId xmlns:a16="http://schemas.microsoft.com/office/drawing/2014/main" id="{576760B0-6B83-ADEB-D76C-31F6B85F26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5039" y="52078"/>
            <a:ext cx="1071562" cy="1071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9610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1894678" y="2643538"/>
            <a:ext cx="9660323" cy="4031873"/>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les doubles et les moitiés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calcule rapidement – Je pose une addition</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r>
              <a:rPr lang="fr-FR" sz="3200" b="1" dirty="0">
                <a:solidFill>
                  <a:schemeClr val="bg1"/>
                </a:solidFill>
              </a:rPr>
              <a:t> </a:t>
            </a:r>
          </a:p>
          <a:p>
            <a:endParaRPr lang="fr-FR" sz="3200" b="1" dirty="0">
              <a:solidFill>
                <a:schemeClr val="bg1"/>
              </a:solidFill>
            </a:endParaRPr>
          </a:p>
        </p:txBody>
      </p:sp>
    </p:spTree>
    <p:extLst>
      <p:ext uri="{BB962C8B-B14F-4D97-AF65-F5344CB8AC3E}">
        <p14:creationId xmlns:p14="http://schemas.microsoft.com/office/powerpoint/2010/main" val="42501136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66D75B-CC3D-B237-7C77-7368A18E4737}"/>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46B49824-8F30-2259-FEEC-45ED415B8A08}"/>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3" name="Connecteur droit 2">
            <a:extLst>
              <a:ext uri="{FF2B5EF4-FFF2-40B4-BE49-F238E27FC236}">
                <a16:creationId xmlns:a16="http://schemas.microsoft.com/office/drawing/2014/main" id="{E7559317-E2B8-8268-6814-51A80278D5FA}"/>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7" name="ZoneTexte 6">
            <a:extLst>
              <a:ext uri="{FF2B5EF4-FFF2-40B4-BE49-F238E27FC236}">
                <a16:creationId xmlns:a16="http://schemas.microsoft.com/office/drawing/2014/main" id="{356B433E-0F6F-0EA3-8C31-2BABB40980F7}"/>
              </a:ext>
            </a:extLst>
          </p:cNvPr>
          <p:cNvSpPr txBox="1"/>
          <p:nvPr/>
        </p:nvSpPr>
        <p:spPr>
          <a:xfrm>
            <a:off x="517685" y="1348800"/>
            <a:ext cx="5578314" cy="5509200"/>
          </a:xfrm>
          <a:prstGeom prst="rect">
            <a:avLst/>
          </a:prstGeom>
          <a:noFill/>
        </p:spPr>
        <p:txBody>
          <a:bodyPr wrap="square">
            <a:spAutoFit/>
          </a:bodyPr>
          <a:lstStyle/>
          <a:p>
            <a:r>
              <a:rPr lang="fr-FR" sz="3200" dirty="0"/>
              <a:t>En binômes, un élève a la leçon, l’autre non. </a:t>
            </a:r>
          </a:p>
          <a:p>
            <a:r>
              <a:rPr lang="fr-FR" sz="3200" dirty="0"/>
              <a:t>Celui qui a la leçon interroge l’autre sur les doubles et moitiés, sous la forme : Quel est le double de 5 ? Quelle est la moitié de 8 ? </a:t>
            </a:r>
          </a:p>
          <a:p>
            <a:endParaRPr lang="fr-FR" sz="3200" dirty="0"/>
          </a:p>
          <a:p>
            <a:r>
              <a:rPr lang="fr-FR" sz="3200" dirty="0"/>
              <a:t>L’autre élève dispose de quelques secondes pour donner sa réponse. </a:t>
            </a:r>
          </a:p>
        </p:txBody>
      </p:sp>
      <p:pic>
        <p:nvPicPr>
          <p:cNvPr id="9" name="Image 8">
            <a:extLst>
              <a:ext uri="{FF2B5EF4-FFF2-40B4-BE49-F238E27FC236}">
                <a16:creationId xmlns:a16="http://schemas.microsoft.com/office/drawing/2014/main" id="{CEC86127-F78B-B646-0B42-D204099DF099}"/>
              </a:ext>
            </a:extLst>
          </p:cNvPr>
          <p:cNvPicPr>
            <a:picLocks noChangeAspect="1"/>
          </p:cNvPicPr>
          <p:nvPr/>
        </p:nvPicPr>
        <p:blipFill>
          <a:blip r:embed="rId3"/>
          <a:stretch>
            <a:fillRect/>
          </a:stretch>
        </p:blipFill>
        <p:spPr>
          <a:xfrm>
            <a:off x="1237977" y="125950"/>
            <a:ext cx="833326" cy="1222850"/>
          </a:xfrm>
          <a:prstGeom prst="rect">
            <a:avLst/>
          </a:prstGeom>
        </p:spPr>
      </p:pic>
      <p:pic>
        <p:nvPicPr>
          <p:cNvPr id="2050" name="Picture 2" descr="6 Minute Timer – 123Timer">
            <a:extLst>
              <a:ext uri="{FF2B5EF4-FFF2-40B4-BE49-F238E27FC236}">
                <a16:creationId xmlns:a16="http://schemas.microsoft.com/office/drawing/2014/main" id="{12EFCFD7-E9D5-1A77-98AC-4DE5005410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7433" y="255714"/>
            <a:ext cx="996218" cy="99621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fiche › Pride Mobility France">
            <a:extLst>
              <a:ext uri="{FF2B5EF4-FFF2-40B4-BE49-F238E27FC236}">
                <a16:creationId xmlns:a16="http://schemas.microsoft.com/office/drawing/2014/main" id="{28A31655-8797-E931-AEFC-6D9F3CE17A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29495" y="172364"/>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9">
            <a:extLst>
              <a:ext uri="{FF2B5EF4-FFF2-40B4-BE49-F238E27FC236}">
                <a16:creationId xmlns:a16="http://schemas.microsoft.com/office/drawing/2014/main" id="{16854556-BCE8-9768-1628-33C49ED8DD27}"/>
              </a:ext>
            </a:extLst>
          </p:cNvPr>
          <p:cNvPicPr>
            <a:picLocks noChangeAspect="1"/>
          </p:cNvPicPr>
          <p:nvPr/>
        </p:nvPicPr>
        <p:blipFill>
          <a:blip r:embed="rId6"/>
          <a:stretch>
            <a:fillRect/>
          </a:stretch>
        </p:blipFill>
        <p:spPr>
          <a:xfrm>
            <a:off x="6772051" y="881697"/>
            <a:ext cx="3933621" cy="5361304"/>
          </a:xfrm>
          <a:prstGeom prst="rect">
            <a:avLst/>
          </a:prstGeom>
        </p:spPr>
      </p:pic>
    </p:spTree>
    <p:extLst>
      <p:ext uri="{BB962C8B-B14F-4D97-AF65-F5344CB8AC3E}">
        <p14:creationId xmlns:p14="http://schemas.microsoft.com/office/powerpoint/2010/main" val="11365569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AA1283-2A20-3F36-0361-F779F96DC9AA}"/>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E0F6E2B9-E0AC-7732-AE18-75AE52553B95}"/>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3" name="Connecteur droit 2">
            <a:extLst>
              <a:ext uri="{FF2B5EF4-FFF2-40B4-BE49-F238E27FC236}">
                <a16:creationId xmlns:a16="http://schemas.microsoft.com/office/drawing/2014/main" id="{EF9721C1-1EF5-17AA-2EAB-EF6C1A0428EF}"/>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7" name="ZoneTexte 6">
            <a:extLst>
              <a:ext uri="{FF2B5EF4-FFF2-40B4-BE49-F238E27FC236}">
                <a16:creationId xmlns:a16="http://schemas.microsoft.com/office/drawing/2014/main" id="{76578377-27EF-7F0B-F919-8BD4C8260D7F}"/>
              </a:ext>
            </a:extLst>
          </p:cNvPr>
          <p:cNvSpPr txBox="1"/>
          <p:nvPr/>
        </p:nvSpPr>
        <p:spPr>
          <a:xfrm>
            <a:off x="517685" y="1348800"/>
            <a:ext cx="5578314" cy="5509200"/>
          </a:xfrm>
          <a:prstGeom prst="rect">
            <a:avLst/>
          </a:prstGeom>
          <a:noFill/>
        </p:spPr>
        <p:txBody>
          <a:bodyPr wrap="square">
            <a:spAutoFit/>
          </a:bodyPr>
          <a:lstStyle/>
          <a:p>
            <a:r>
              <a:rPr lang="fr-FR" sz="3200" dirty="0"/>
              <a:t>En binômes, un élève a la leçon, l’autre non. </a:t>
            </a:r>
          </a:p>
          <a:p>
            <a:r>
              <a:rPr lang="fr-FR" sz="3200" dirty="0"/>
              <a:t>Celui qui a la leçon interroge l’autre sur les doubles et moitiés, sous la forme : Quel est le double de 5 ? Quelle est la moitié de 8 ? </a:t>
            </a:r>
          </a:p>
          <a:p>
            <a:endParaRPr lang="fr-FR" sz="3200" dirty="0"/>
          </a:p>
          <a:p>
            <a:r>
              <a:rPr lang="fr-FR" sz="3200" dirty="0"/>
              <a:t>L’autre élève dispose de quelques secondes pour donner sa réponse. </a:t>
            </a:r>
          </a:p>
        </p:txBody>
      </p:sp>
      <p:pic>
        <p:nvPicPr>
          <p:cNvPr id="9" name="Image 8">
            <a:extLst>
              <a:ext uri="{FF2B5EF4-FFF2-40B4-BE49-F238E27FC236}">
                <a16:creationId xmlns:a16="http://schemas.microsoft.com/office/drawing/2014/main" id="{FCEB0D74-9CB4-0BE8-FD76-8228E1C9138F}"/>
              </a:ext>
            </a:extLst>
          </p:cNvPr>
          <p:cNvPicPr>
            <a:picLocks noChangeAspect="1"/>
          </p:cNvPicPr>
          <p:nvPr/>
        </p:nvPicPr>
        <p:blipFill>
          <a:blip r:embed="rId3"/>
          <a:stretch>
            <a:fillRect/>
          </a:stretch>
        </p:blipFill>
        <p:spPr>
          <a:xfrm>
            <a:off x="1237977" y="125950"/>
            <a:ext cx="833326" cy="1222850"/>
          </a:xfrm>
          <a:prstGeom prst="rect">
            <a:avLst/>
          </a:prstGeom>
        </p:spPr>
      </p:pic>
      <p:pic>
        <p:nvPicPr>
          <p:cNvPr id="2050" name="Picture 2" descr="6 Minute Timer – 123Timer">
            <a:extLst>
              <a:ext uri="{FF2B5EF4-FFF2-40B4-BE49-F238E27FC236}">
                <a16:creationId xmlns:a16="http://schemas.microsoft.com/office/drawing/2014/main" id="{F8CEA431-0B6E-40E4-6AA1-B4BFC64A88E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87433" y="255714"/>
            <a:ext cx="996218" cy="996218"/>
          </a:xfrm>
          <a:prstGeom prst="rect">
            <a:avLst/>
          </a:prstGeom>
          <a:noFill/>
          <a:extLst>
            <a:ext uri="{909E8E84-426E-40DD-AFC4-6F175D3DCCD1}">
              <a14:hiddenFill xmlns:a14="http://schemas.microsoft.com/office/drawing/2010/main">
                <a:solidFill>
                  <a:srgbClr val="FFFFFF"/>
                </a:solidFill>
              </a14:hiddenFill>
            </a:ext>
          </a:extLst>
        </p:spPr>
      </p:pic>
      <p:pic>
        <p:nvPicPr>
          <p:cNvPr id="6" name="Image 5">
            <a:extLst>
              <a:ext uri="{FF2B5EF4-FFF2-40B4-BE49-F238E27FC236}">
                <a16:creationId xmlns:a16="http://schemas.microsoft.com/office/drawing/2014/main" id="{9635A664-F2E2-FFFC-25A4-131442CA1098}"/>
              </a:ext>
            </a:extLst>
          </p:cNvPr>
          <p:cNvPicPr>
            <a:picLocks noChangeAspect="1"/>
          </p:cNvPicPr>
          <p:nvPr/>
        </p:nvPicPr>
        <p:blipFill>
          <a:blip r:embed="rId5"/>
          <a:stretch>
            <a:fillRect/>
          </a:stretch>
        </p:blipFill>
        <p:spPr>
          <a:xfrm>
            <a:off x="7112129" y="881697"/>
            <a:ext cx="4342390" cy="5087588"/>
          </a:xfrm>
          <a:prstGeom prst="rect">
            <a:avLst/>
          </a:prstGeom>
        </p:spPr>
      </p:pic>
    </p:spTree>
    <p:extLst>
      <p:ext uri="{BB962C8B-B14F-4D97-AF65-F5344CB8AC3E}">
        <p14:creationId xmlns:p14="http://schemas.microsoft.com/office/powerpoint/2010/main" val="3649334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DEE0E7-F19F-AE90-4688-D3537BFF6890}"/>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2F4D0634-39D1-15CE-8182-8B9B90E2EC47}"/>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cxnSp>
        <p:nvCxnSpPr>
          <p:cNvPr id="3" name="Connecteur droit 2">
            <a:extLst>
              <a:ext uri="{FF2B5EF4-FFF2-40B4-BE49-F238E27FC236}">
                <a16:creationId xmlns:a16="http://schemas.microsoft.com/office/drawing/2014/main" id="{2877B23E-CB01-EDD5-E94D-3C2BF42BD787}"/>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12" name="ZoneTexte 11">
            <a:extLst>
              <a:ext uri="{FF2B5EF4-FFF2-40B4-BE49-F238E27FC236}">
                <a16:creationId xmlns:a16="http://schemas.microsoft.com/office/drawing/2014/main" id="{0DC3CAED-D257-60F3-E3E4-B59FBE9A924D}"/>
              </a:ext>
            </a:extLst>
          </p:cNvPr>
          <p:cNvSpPr txBox="1"/>
          <p:nvPr/>
        </p:nvSpPr>
        <p:spPr>
          <a:xfrm>
            <a:off x="1130158" y="1739087"/>
            <a:ext cx="3945275" cy="4524315"/>
          </a:xfrm>
          <a:prstGeom prst="rect">
            <a:avLst/>
          </a:prstGeom>
          <a:noFill/>
        </p:spPr>
        <p:txBody>
          <a:bodyPr wrap="square" rtlCol="0">
            <a:spAutoFit/>
          </a:bodyPr>
          <a:lstStyle/>
          <a:p>
            <a:r>
              <a:rPr lang="fr-FR" sz="3200" b="1" dirty="0"/>
              <a:t>1/ </a:t>
            </a:r>
            <a:r>
              <a:rPr lang="fr-FR" sz="3200" dirty="0"/>
              <a:t>Le double de 2 </a:t>
            </a:r>
          </a:p>
          <a:p>
            <a:endParaRPr lang="fr-FR" sz="3200" dirty="0"/>
          </a:p>
          <a:p>
            <a:r>
              <a:rPr lang="fr-FR" sz="3200" b="1" dirty="0"/>
              <a:t>2/ </a:t>
            </a:r>
            <a:r>
              <a:rPr lang="fr-FR" sz="3200" dirty="0"/>
              <a:t>Le double de 3 </a:t>
            </a:r>
          </a:p>
          <a:p>
            <a:r>
              <a:rPr lang="fr-FR" sz="3200" dirty="0"/>
              <a:t> </a:t>
            </a:r>
          </a:p>
          <a:p>
            <a:r>
              <a:rPr lang="fr-FR" sz="3200" b="1" dirty="0"/>
              <a:t>3/ </a:t>
            </a:r>
            <a:r>
              <a:rPr lang="fr-FR" sz="3200" dirty="0"/>
              <a:t>Le double de 5</a:t>
            </a:r>
          </a:p>
          <a:p>
            <a:r>
              <a:rPr lang="fr-FR" sz="3200" dirty="0"/>
              <a:t>  </a:t>
            </a:r>
          </a:p>
          <a:p>
            <a:r>
              <a:rPr lang="fr-FR" sz="3200" b="1" dirty="0"/>
              <a:t>4/ </a:t>
            </a:r>
            <a:r>
              <a:rPr lang="fr-FR" sz="3200" dirty="0"/>
              <a:t>Le double de 10</a:t>
            </a:r>
          </a:p>
          <a:p>
            <a:r>
              <a:rPr lang="fr-FR" sz="3200" dirty="0"/>
              <a:t>  </a:t>
            </a:r>
          </a:p>
          <a:p>
            <a:r>
              <a:rPr lang="fr-FR" sz="3200" b="1" dirty="0"/>
              <a:t>5/ </a:t>
            </a:r>
            <a:r>
              <a:rPr lang="fr-FR" sz="3200" dirty="0"/>
              <a:t>le double de 7</a:t>
            </a:r>
            <a:endParaRPr lang="fr-FR" sz="3600" b="1" dirty="0">
              <a:solidFill>
                <a:srgbClr val="0070C0"/>
              </a:solidFill>
            </a:endParaRPr>
          </a:p>
        </p:txBody>
      </p:sp>
      <p:sp>
        <p:nvSpPr>
          <p:cNvPr id="2" name="ZoneTexte 1">
            <a:extLst>
              <a:ext uri="{FF2B5EF4-FFF2-40B4-BE49-F238E27FC236}">
                <a16:creationId xmlns:a16="http://schemas.microsoft.com/office/drawing/2014/main" id="{2D2A336E-0D78-0C62-3D2F-54159288E35B}"/>
              </a:ext>
            </a:extLst>
          </p:cNvPr>
          <p:cNvSpPr txBox="1"/>
          <p:nvPr/>
        </p:nvSpPr>
        <p:spPr>
          <a:xfrm>
            <a:off x="2759286" y="881697"/>
            <a:ext cx="1047210" cy="646331"/>
          </a:xfrm>
          <a:prstGeom prst="rect">
            <a:avLst/>
          </a:prstGeom>
          <a:noFill/>
        </p:spPr>
        <p:txBody>
          <a:bodyPr wrap="none" rtlCol="0">
            <a:spAutoFit/>
          </a:bodyPr>
          <a:lstStyle/>
          <a:p>
            <a:r>
              <a:rPr lang="fr-FR" sz="3600" dirty="0"/>
              <a:t>Ecris</a:t>
            </a:r>
          </a:p>
        </p:txBody>
      </p:sp>
      <p:pic>
        <p:nvPicPr>
          <p:cNvPr id="4" name="Image 3">
            <a:extLst>
              <a:ext uri="{FF2B5EF4-FFF2-40B4-BE49-F238E27FC236}">
                <a16:creationId xmlns:a16="http://schemas.microsoft.com/office/drawing/2014/main" id="{99DD660D-E871-7E94-71F0-B24D71C7FB26}"/>
              </a:ext>
            </a:extLst>
          </p:cNvPr>
          <p:cNvPicPr>
            <a:picLocks noChangeAspect="1"/>
          </p:cNvPicPr>
          <p:nvPr/>
        </p:nvPicPr>
        <p:blipFill>
          <a:blip r:embed="rId3"/>
          <a:srcRect t="13596" b="13650"/>
          <a:stretch>
            <a:fillRect/>
          </a:stretch>
        </p:blipFill>
        <p:spPr>
          <a:xfrm>
            <a:off x="953065" y="172364"/>
            <a:ext cx="1038797" cy="755747"/>
          </a:xfrm>
          <a:prstGeom prst="rect">
            <a:avLst/>
          </a:prstGeom>
        </p:spPr>
      </p:pic>
      <p:sp>
        <p:nvSpPr>
          <p:cNvPr id="8" name="ZoneTexte 7">
            <a:extLst>
              <a:ext uri="{FF2B5EF4-FFF2-40B4-BE49-F238E27FC236}">
                <a16:creationId xmlns:a16="http://schemas.microsoft.com/office/drawing/2014/main" id="{89845F91-00D2-3E6C-7862-476380EE1963}"/>
              </a:ext>
            </a:extLst>
          </p:cNvPr>
          <p:cNvSpPr txBox="1"/>
          <p:nvPr/>
        </p:nvSpPr>
        <p:spPr>
          <a:xfrm>
            <a:off x="7364937" y="1446699"/>
            <a:ext cx="3801439" cy="2554545"/>
          </a:xfrm>
          <a:prstGeom prst="rect">
            <a:avLst/>
          </a:prstGeom>
          <a:noFill/>
        </p:spPr>
        <p:txBody>
          <a:bodyPr wrap="square">
            <a:spAutoFit/>
          </a:bodyPr>
          <a:lstStyle/>
          <a:p>
            <a:pPr algn="ctr"/>
            <a:r>
              <a:rPr lang="fr-FR" sz="3200" dirty="0"/>
              <a:t>Pose et calcule</a:t>
            </a:r>
          </a:p>
          <a:p>
            <a:endParaRPr lang="fr-FR" sz="3200" dirty="0"/>
          </a:p>
          <a:p>
            <a:r>
              <a:rPr lang="fr-FR" sz="3200" b="1" dirty="0"/>
              <a:t>74 + 25  </a:t>
            </a:r>
          </a:p>
          <a:p>
            <a:endParaRPr lang="fr-FR" sz="3200" b="1" dirty="0"/>
          </a:p>
          <a:p>
            <a:r>
              <a:rPr lang="fr-FR" sz="3200" b="1" dirty="0"/>
              <a:t>56 + 10 + 37 </a:t>
            </a:r>
          </a:p>
        </p:txBody>
      </p:sp>
      <p:pic>
        <p:nvPicPr>
          <p:cNvPr id="10" name="Image 9">
            <a:extLst>
              <a:ext uri="{FF2B5EF4-FFF2-40B4-BE49-F238E27FC236}">
                <a16:creationId xmlns:a16="http://schemas.microsoft.com/office/drawing/2014/main" id="{0D342396-8BBE-D9F2-6D54-07400B061391}"/>
              </a:ext>
            </a:extLst>
          </p:cNvPr>
          <p:cNvPicPr>
            <a:picLocks noChangeAspect="1"/>
          </p:cNvPicPr>
          <p:nvPr/>
        </p:nvPicPr>
        <p:blipFill>
          <a:blip r:embed="rId4"/>
          <a:stretch>
            <a:fillRect/>
          </a:stretch>
        </p:blipFill>
        <p:spPr>
          <a:xfrm>
            <a:off x="10755937" y="75880"/>
            <a:ext cx="1362758" cy="1343564"/>
          </a:xfrm>
          <a:prstGeom prst="rect">
            <a:avLst/>
          </a:prstGeom>
        </p:spPr>
      </p:pic>
    </p:spTree>
    <p:extLst>
      <p:ext uri="{BB962C8B-B14F-4D97-AF65-F5344CB8AC3E}">
        <p14:creationId xmlns:p14="http://schemas.microsoft.com/office/powerpoint/2010/main" val="3644514961"/>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15301</TotalTime>
  <Words>1547</Words>
  <Application>Microsoft Office PowerPoint</Application>
  <PresentationFormat>Grand écran</PresentationFormat>
  <Paragraphs>167</Paragraphs>
  <Slides>22</Slides>
  <Notes>18</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22</vt:i4>
      </vt:variant>
    </vt:vector>
  </HeadingPairs>
  <TitlesOfParts>
    <vt:vector size="29" baseType="lpstr">
      <vt:lpstr>Arial</vt:lpstr>
      <vt:lpstr>BelleAllureCE</vt:lpstr>
      <vt:lpstr>Calibri</vt:lpstr>
      <vt:lpstr>Calibri Light</vt:lpstr>
      <vt:lpstr>KG Turning Tables</vt:lpstr>
      <vt:lpstr>Wingdings</vt:lpstr>
      <vt:lpstr>Thème Office</vt:lpstr>
      <vt:lpstr>PERIODE 2  séance 48</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Valérie</dc:creator>
  <cp:lastModifiedBy>VALERIE BAILLY</cp:lastModifiedBy>
  <cp:revision>348</cp:revision>
  <dcterms:created xsi:type="dcterms:W3CDTF">2018-07-28T07:30:27Z</dcterms:created>
  <dcterms:modified xsi:type="dcterms:W3CDTF">2025-10-29T08:11:02Z</dcterms:modified>
</cp:coreProperties>
</file>